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7" r:id="rId2"/>
    <p:sldId id="335" r:id="rId3"/>
    <p:sldId id="269" r:id="rId4"/>
    <p:sldId id="270" r:id="rId5"/>
    <p:sldId id="280" r:id="rId6"/>
    <p:sldId id="260" r:id="rId7"/>
    <p:sldId id="262" r:id="rId8"/>
    <p:sldId id="265" r:id="rId9"/>
    <p:sldId id="329" r:id="rId10"/>
    <p:sldId id="284" r:id="rId11"/>
    <p:sldId id="300" r:id="rId12"/>
    <p:sldId id="293" r:id="rId13"/>
    <p:sldId id="286" r:id="rId14"/>
    <p:sldId id="299" r:id="rId15"/>
    <p:sldId id="275" r:id="rId16"/>
    <p:sldId id="282" r:id="rId17"/>
    <p:sldId id="297" r:id="rId18"/>
    <p:sldId id="336" r:id="rId19"/>
    <p:sldId id="309" r:id="rId20"/>
    <p:sldId id="323" r:id="rId21"/>
    <p:sldId id="324" r:id="rId22"/>
    <p:sldId id="308" r:id="rId23"/>
    <p:sldId id="330" r:id="rId24"/>
    <p:sldId id="331" r:id="rId25"/>
    <p:sldId id="332" r:id="rId26"/>
    <p:sldId id="337" r:id="rId27"/>
    <p:sldId id="314" r:id="rId28"/>
    <p:sldId id="315" r:id="rId29"/>
    <p:sldId id="316" r:id="rId30"/>
    <p:sldId id="317" r:id="rId31"/>
    <p:sldId id="312" r:id="rId32"/>
    <p:sldId id="313" r:id="rId33"/>
    <p:sldId id="283" r:id="rId34"/>
    <p:sldId id="328" r:id="rId3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2" autoAdjust="0"/>
    <p:restoredTop sz="94660"/>
  </p:normalViewPr>
  <p:slideViewPr>
    <p:cSldViewPr>
      <p:cViewPr varScale="1">
        <p:scale>
          <a:sx n="106" d="100"/>
          <a:sy n="106" d="100"/>
        </p:scale>
        <p:origin x="157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94F96-83A7-4B12-A170-8D0805CE4B5A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D99A-9DB8-4F92-A75D-C1E92A8E4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02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1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83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99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46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95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40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8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89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06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52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7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57C81-DAA1-4AC5-A9C1-3AE7BE900596}" type="datetimeFigureOut">
              <a:rPr lang="ru-RU" smtClean="0"/>
              <a:t>22.10.2020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4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нейронных сетей.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Лекция 6 – Рекуррентные 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29095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</a:t>
            </a:r>
            <a:r>
              <a:rPr lang="en-US" sz="3200" b="1" dirty="0"/>
              <a:t>Simple RNN (SRN)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692696"/>
                <a:ext cx="8820980" cy="5904656"/>
              </a:xfrm>
            </p:spPr>
            <p:txBody>
              <a:bodyPr>
                <a:normAutofit/>
              </a:bodyPr>
              <a:lstStyle/>
              <a:p>
                <a:pPr marL="268288" lvl="2">
                  <a:spcBef>
                    <a:spcPts val="600"/>
                  </a:spcBef>
                </a:pPr>
                <a:r>
                  <a:rPr lang="ru-RU" sz="2000" b="1" dirty="0"/>
                  <a:t>Проблема «вымывания» градиента </a:t>
                </a:r>
                <a:r>
                  <a:rPr lang="en-US" sz="2000" b="1" dirty="0"/>
                  <a:t>(gradient vanishing</a:t>
                </a:r>
                <a:r>
                  <a:rPr lang="ru-RU" sz="2000" b="1" dirty="0"/>
                  <a:t>) </a:t>
                </a:r>
                <a:r>
                  <a:rPr lang="en-US" sz="2000" b="1" dirty="0"/>
                  <a:t>:</a:t>
                </a:r>
              </a:p>
              <a:p>
                <a:pPr marL="496888" lvl="4" indent="0" algn="ctr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7"/>
                          </m:rPr>
                          <a:rPr lang="en-US" i="1" dirty="0">
                            <a:latin typeface="Cambria Math"/>
                          </a:rPr>
                          <m:t>𝑡</m:t>
                        </m:r>
                        <m:r>
                          <m:rPr>
                            <m:brk m:alnAt="25"/>
                          </m:rPr>
                          <a:rPr lang="en-US" i="1" dirty="0">
                            <a:latin typeface="Cambria Math"/>
                          </a:rPr>
                          <m:t>=</m:t>
                        </m:r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/>
                          </a:rPr>
                          <m:t>3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ru-RU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ru-RU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nary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</a:rPr>
                              <m:t>𝑊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,</a:t>
                </a:r>
              </a:p>
              <a:p>
                <a:pPr marL="496888" lvl="4" indent="0" algn="ctr">
                  <a:spcBef>
                    <a:spcPts val="600"/>
                  </a:spcBef>
                  <a:buNone/>
                </a:pPr>
                <a:r>
                  <a:rPr lang="ru-RU" dirty="0"/>
                  <a:t>если норма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градиент взорвется</a:t>
                </a:r>
                <a:endParaRPr lang="en-US" dirty="0"/>
              </a:p>
              <a:p>
                <a:pPr marL="496888" lvl="4" indent="0">
                  <a:spcBef>
                    <a:spcPts val="600"/>
                  </a:spcBef>
                  <a:buNone/>
                </a:pPr>
                <a:r>
                  <a:rPr lang="ru-RU" dirty="0"/>
                  <a:t>		если норма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градиент затухнет</a:t>
                </a:r>
              </a:p>
              <a:p>
                <a:pPr marL="496888" lvl="4" indent="0">
                  <a:spcBef>
                    <a:spcPts val="600"/>
                  </a:spcBef>
                  <a:buNone/>
                </a:pPr>
                <a:endParaRPr lang="en-US" dirty="0"/>
              </a:p>
              <a:p>
                <a:pPr marL="496888" lvl="4" indent="0">
                  <a:spcBef>
                    <a:spcPts val="60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692696"/>
                <a:ext cx="8820980" cy="5904656"/>
              </a:xfrm>
              <a:blipFill rotWithShape="1">
                <a:blip r:embed="rId2"/>
                <a:stretch>
                  <a:fillRect l="-69" t="-5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://nn.readthedocs.org/en/rtd/image/tan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01008"/>
            <a:ext cx="3449080" cy="258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5656" y="2852936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Функция </a:t>
            </a:r>
            <a:r>
              <a:rPr lang="en-US" dirty="0" err="1"/>
              <a:t>tanh</a:t>
            </a:r>
            <a:r>
              <a:rPr lang="en-US" dirty="0"/>
              <a:t> – </a:t>
            </a:r>
            <a:r>
              <a:rPr lang="ru-RU" dirty="0"/>
              <a:t>имеет производную  быстро стремящуюся к нулю</a:t>
            </a:r>
          </a:p>
        </p:txBody>
      </p:sp>
    </p:spTree>
    <p:extLst>
      <p:ext uri="{BB962C8B-B14F-4D97-AF65-F5344CB8AC3E}">
        <p14:creationId xmlns:p14="http://schemas.microsoft.com/office/powerpoint/2010/main" val="358812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</a:t>
            </a:r>
            <a:r>
              <a:rPr lang="en-US" sz="3200" b="1" dirty="0"/>
              <a:t>Simple RNN (SRN)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692696"/>
                <a:ext cx="8820980" cy="5904656"/>
              </a:xfrm>
            </p:spPr>
            <p:txBody>
              <a:bodyPr>
                <a:normAutofit/>
              </a:bodyPr>
              <a:lstStyle/>
              <a:p>
                <a:pPr marL="307975" lvl="4" indent="-307975">
                  <a:buFont typeface="Arial" panose="020B0604020202020204" pitchFamily="34" charset="0"/>
                  <a:buChar char="•"/>
                </a:pPr>
                <a:r>
                  <a:rPr lang="ru-RU" b="1" dirty="0"/>
                  <a:t>Решения проблем обучения </a:t>
                </a:r>
                <a:r>
                  <a:rPr lang="en-US" b="1" dirty="0"/>
                  <a:t>RNN</a:t>
                </a:r>
                <a:r>
                  <a:rPr lang="ru-RU" b="1" dirty="0"/>
                  <a:t>:</a:t>
                </a:r>
              </a:p>
              <a:p>
                <a:pPr marL="765175" lvl="5" indent="-307975"/>
                <a:r>
                  <a:rPr lang="ru-RU" u="sng" dirty="0"/>
                  <a:t>Ограничение нормы весов.</a:t>
                </a:r>
              </a:p>
              <a:p>
                <a:pPr marL="1222375" lvl="6" indent="-307975"/>
                <a:r>
                  <a:rPr lang="ru-RU" dirty="0"/>
                  <a:t>Желательно, чтобы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W</m:t>
                            </m:r>
                          </m:e>
                        </m:d>
                      </m:e>
                    </m:d>
                    <m:r>
                      <a:rPr lang="en-US" i="0">
                        <a:latin typeface="Cambria Math"/>
                      </a:rPr>
                      <m:t>=1</m:t>
                    </m:r>
                  </m:oMath>
                </a14:m>
                <a:endParaRPr lang="ru-RU" dirty="0"/>
              </a:p>
              <a:p>
                <a:pPr marL="1222375" lvl="6" indent="-307975"/>
                <a:r>
                  <a:rPr lang="ru-RU" dirty="0"/>
                  <a:t>Следует выбирать свободные множители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/>
                      </a:rPr>
                      <m:t>b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достаточно большими для увеличения памяти.</a:t>
                </a:r>
              </a:p>
              <a:p>
                <a:pPr marL="1222375" lvl="6" indent="-307975"/>
                <a:r>
                  <a:rPr lang="ru-RU" dirty="0"/>
                  <a:t>Можно ограничить глубину распространения ошибки</a:t>
                </a:r>
              </a:p>
              <a:p>
                <a:pPr marL="765175" lvl="5" indent="-307975"/>
                <a:r>
                  <a:rPr lang="ru-RU" i="1" dirty="0"/>
                  <a:t>Использование функций активации без насыщения</a:t>
                </a:r>
                <a:endParaRPr lang="ru-RU" b="1" i="1" dirty="0"/>
              </a:p>
              <a:p>
                <a:pPr marL="765175" lvl="5" indent="-307975"/>
                <a:r>
                  <a:rPr lang="ru-RU" b="1" dirty="0"/>
                  <a:t>Нормализация и регуляризация, </a:t>
                </a:r>
                <a:r>
                  <a:rPr lang="ru-RU" b="1" dirty="0" err="1"/>
                  <a:t>дропауты</a:t>
                </a:r>
                <a:r>
                  <a:rPr lang="ru-RU" b="1" dirty="0"/>
                  <a:t>.</a:t>
                </a:r>
                <a:endParaRPr lang="en-US" b="1" dirty="0"/>
              </a:p>
              <a:p>
                <a:pPr marL="765175" lvl="5" indent="-307975"/>
                <a:r>
                  <a:rPr lang="ru-RU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Снижение числа параметров.</a:t>
                </a:r>
              </a:p>
              <a:p>
                <a:pPr marL="1222375" lvl="6" indent="-307975"/>
                <a:r>
                  <a:rPr lang="en-US" dirty="0"/>
                  <a:t>SRN </a:t>
                </a:r>
                <a:r>
                  <a:rPr lang="ru-RU" dirty="0"/>
                  <a:t>полностью меняет состояние на каждом шаге, лучше менять частично (тип</a:t>
                </a:r>
                <a:r>
                  <a:rPr lang="en-US" dirty="0"/>
                  <a:t> </a:t>
                </a:r>
                <a:r>
                  <a:rPr lang="ru-RU" dirty="0"/>
                  <a:t>как </a:t>
                </a:r>
                <a:r>
                  <a:rPr lang="en-US" dirty="0" err="1"/>
                  <a:t>resNet</a:t>
                </a:r>
                <a:r>
                  <a:rPr lang="en-US" dirty="0"/>
                  <a:t>).</a:t>
                </a:r>
                <a:endParaRPr lang="ru-RU" dirty="0"/>
              </a:p>
              <a:p>
                <a:pPr marL="765175" lvl="5" indent="-307975"/>
                <a:r>
                  <a:rPr lang="ru-RU" u="sng" dirty="0"/>
                  <a:t>Использование дополнительных фильтров (нелинейных окон) связи входа и выхода (ячейки </a:t>
                </a:r>
                <a:r>
                  <a:rPr lang="en-US" u="sng" dirty="0"/>
                  <a:t>LSTM</a:t>
                </a:r>
                <a:r>
                  <a:rPr lang="ru-RU" u="sng" dirty="0"/>
                  <a:t>,</a:t>
                </a:r>
                <a:r>
                  <a:rPr lang="en-US" u="sng" dirty="0"/>
                  <a:t> GRU</a:t>
                </a:r>
                <a:r>
                  <a:rPr lang="ru-RU" u="sng" dirty="0"/>
                  <a:t>, </a:t>
                </a:r>
                <a:r>
                  <a:rPr lang="en-US" u="sng" dirty="0"/>
                  <a:t>SCRN, </a:t>
                </a:r>
                <a:r>
                  <a:rPr lang="en-US" u="sng" dirty="0" err="1"/>
                  <a:t>uRNN</a:t>
                </a:r>
                <a:r>
                  <a:rPr lang="en-US" u="sng" dirty="0"/>
                  <a:t> </a:t>
                </a:r>
                <a:r>
                  <a:rPr lang="ru-RU" u="sng" dirty="0"/>
                  <a:t>и т.д.)</a:t>
                </a:r>
              </a:p>
              <a:p>
                <a:pPr marL="765175" lvl="5" indent="-307975"/>
                <a:r>
                  <a:rPr lang="ru-RU" u="sng" dirty="0"/>
                  <a:t>Использования двунаправленных сетей</a:t>
                </a:r>
              </a:p>
              <a:p>
                <a:pPr>
                  <a:lnSpc>
                    <a:spcPct val="120000"/>
                  </a:lnSpc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692696"/>
                <a:ext cx="8820980" cy="5904656"/>
              </a:xfrm>
              <a:blipFill rotWithShape="1">
                <a:blip r:embed="rId2"/>
                <a:stretch>
                  <a:fillRect l="-553" t="-5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23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4485" y="1046435"/>
            <a:ext cx="8714387" cy="5760640"/>
          </a:xfrm>
        </p:spPr>
        <p:txBody>
          <a:bodyPr>
            <a:normAutofit lnSpcReduction="10000"/>
          </a:bodyPr>
          <a:lstStyle/>
          <a:p>
            <a:pPr marL="174625" indent="-163513"/>
            <a:r>
              <a:rPr lang="ru-RU" sz="2000" dirty="0"/>
              <a:t>Обратное распространение «впрямую» может требовать слишком много ресурсов.</a:t>
            </a:r>
          </a:p>
          <a:p>
            <a:pPr marL="174625" indent="-163513"/>
            <a:endParaRPr lang="ru-RU" sz="2000" b="0" dirty="0"/>
          </a:p>
          <a:p>
            <a:pPr marL="174625" indent="-163513"/>
            <a:endParaRPr lang="ru-RU" sz="2000" dirty="0"/>
          </a:p>
          <a:p>
            <a:pPr marL="174625" indent="-163513"/>
            <a:endParaRPr lang="en-US" sz="2000" b="0" dirty="0"/>
          </a:p>
          <a:p>
            <a:pPr marL="174625" indent="-163513"/>
            <a:endParaRPr lang="en-US" sz="2000" dirty="0"/>
          </a:p>
          <a:p>
            <a:pPr marL="174625" indent="-163513"/>
            <a:endParaRPr lang="ru-RU" sz="2000" b="0" dirty="0"/>
          </a:p>
          <a:p>
            <a:pPr marL="174625" indent="-163513"/>
            <a:endParaRPr lang="en-US" sz="2000" b="0" dirty="0"/>
          </a:p>
          <a:p>
            <a:pPr marL="174625" indent="-163513"/>
            <a:endParaRPr lang="en-US" sz="2000" dirty="0"/>
          </a:p>
          <a:p>
            <a:pPr marL="174625" indent="-163513"/>
            <a:r>
              <a:rPr lang="ru-RU" sz="2000" b="0" dirty="0"/>
              <a:t>На практике усечение обучение</a:t>
            </a:r>
            <a:r>
              <a:rPr lang="en-US" sz="2000" b="0" dirty="0"/>
              <a:t> </a:t>
            </a:r>
            <a:r>
              <a:rPr lang="en-US" sz="2000" dirty="0"/>
              <a:t>(Truncated back propagation)</a:t>
            </a:r>
            <a:endParaRPr lang="ru-RU" sz="2000" b="0" dirty="0"/>
          </a:p>
          <a:p>
            <a:pPr marL="800100"/>
            <a:endParaRPr lang="ru-RU" sz="2400" dirty="0"/>
          </a:p>
          <a:p>
            <a:pPr marL="800100"/>
            <a:endParaRPr lang="ru-RU" sz="2400" b="0" dirty="0"/>
          </a:p>
          <a:p>
            <a:pPr marL="800100"/>
            <a:endParaRPr lang="ru-RU" sz="2400" dirty="0"/>
          </a:p>
          <a:p>
            <a:pPr marL="800100"/>
            <a:endParaRPr lang="ru-RU" sz="2400" b="0" dirty="0"/>
          </a:p>
          <a:p>
            <a:pPr marL="800100"/>
            <a:endParaRPr lang="ru-RU" sz="2400" dirty="0"/>
          </a:p>
          <a:p>
            <a:pPr marL="800100"/>
            <a:r>
              <a:rPr lang="ru-RU" sz="2400" dirty="0"/>
              <a:t>Обучение проходит методом скользящего окна</a:t>
            </a:r>
            <a:endParaRPr lang="en-US" sz="2400" b="0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29024"/>
            <a:ext cx="44100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39"/>
            <a:ext cx="8229600" cy="705395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сети. Ограниченное </a:t>
            </a:r>
            <a:r>
              <a:rPr lang="ru-RU" sz="2800" b="1" dirty="0" smtClean="0"/>
              <a:t>обучение</a:t>
            </a:r>
            <a:br>
              <a:rPr lang="ru-RU" sz="2800" b="1" dirty="0" smtClean="0"/>
            </a:br>
            <a:r>
              <a:rPr lang="en-US" sz="2800" b="1" dirty="0" smtClean="0"/>
              <a:t>(truncated back propagation)</a:t>
            </a:r>
            <a:endParaRPr lang="ru-RU" sz="2800" b="1" dirty="0"/>
          </a:p>
        </p:txBody>
      </p:sp>
      <p:sp>
        <p:nvSpPr>
          <p:cNvPr id="4" name="AutoShape 2" descr="ÐÐ°ÑÑÐ¸Ð½ÐºÐ¸ Ð¿Ð¾ Ð·Ð°Ð¿ÑÐ¾ÑÑ truncated backpropagation through t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iagram of Tensorflow Truncated Backpropag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Diagram of Tensorflow Truncated Backpropag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2"/>
            <a:ext cx="5468813" cy="191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9" descr="Diagram of True Truncated Backpropagati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1" descr="Diagram of True Truncated Backpropaga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88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816" y="188640"/>
            <a:ext cx="8296831" cy="572159"/>
          </a:xfrm>
        </p:spPr>
        <p:txBody>
          <a:bodyPr>
            <a:noAutofit/>
          </a:bodyPr>
          <a:lstStyle/>
          <a:p>
            <a:r>
              <a:rPr lang="ru-RU" sz="2400" b="1" dirty="0"/>
              <a:t>Рекуррентные сети. Методы оптимизации обучения</a:t>
            </a:r>
            <a:endParaRPr lang="ru-RU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764704"/>
                <a:ext cx="8852768" cy="5918900"/>
              </a:xfrm>
            </p:spPr>
            <p:txBody>
              <a:bodyPr>
                <a:normAutofit/>
              </a:bodyPr>
              <a:lstStyle/>
              <a:p>
                <a:r>
                  <a:rPr lang="ru-RU" sz="2400" i="1" dirty="0"/>
                  <a:t>Использование функций без насыщения </a:t>
                </a:r>
                <a:r>
                  <a:rPr lang="en-US" sz="2400" i="1" dirty="0"/>
                  <a:t>(</a:t>
                </a:r>
                <a:r>
                  <a:rPr lang="en-US" sz="2400" i="1" dirty="0" err="1"/>
                  <a:t>ReLU</a:t>
                </a:r>
                <a:r>
                  <a:rPr lang="en-US" sz="2400" i="1" dirty="0"/>
                  <a:t>) </a:t>
                </a:r>
                <a:r>
                  <a:rPr lang="ru-RU" sz="2400" i="1" dirty="0"/>
                  <a:t>позволяет избежать быстрого насыщения градиента</a:t>
                </a:r>
              </a:p>
              <a:p>
                <a:pPr lvl="1"/>
                <a:r>
                  <a:rPr lang="ru-RU" sz="2000" dirty="0"/>
                  <a:t>Начальные значения весов рекомендуется брать 1</a:t>
                </a:r>
              </a:p>
              <a:p>
                <a:pPr lvl="1"/>
                <a:r>
                  <a:rPr lang="ru-RU" sz="2000" dirty="0"/>
                  <a:t>Смещение 0</a:t>
                </a:r>
              </a:p>
              <a:p>
                <a:pPr marL="285750" lvl="1">
                  <a:buFont typeface="Arial" panose="020B0604020202020204" pitchFamily="34" charset="0"/>
                  <a:buChar char="•"/>
                </a:pPr>
                <a:r>
                  <a:rPr lang="ru-RU" sz="2000" b="1" dirty="0"/>
                  <a:t>Регуляризация матрицы весов</a:t>
                </a:r>
              </a:p>
              <a:p>
                <a:pPr marL="685800" lvl="2"/>
                <a:r>
                  <a:rPr lang="ru-RU" sz="2000" b="1" dirty="0"/>
                  <a:t>Мягкая регуляризация </a:t>
                </a:r>
                <a:r>
                  <a:rPr lang="ru-RU" sz="2000" dirty="0"/>
                  <a:t>– добавить в функции ошибки такое слагаемое, чтобы норма </a:t>
                </a:r>
                <a:r>
                  <a:rPr lang="en-US" sz="2000" dirty="0"/>
                  <a:t>W </a:t>
                </a:r>
                <a:r>
                  <a:rPr lang="ru-RU" sz="2000" dirty="0"/>
                  <a:t>всегда была 1</a:t>
                </a:r>
              </a:p>
              <a:p>
                <a:pPr marL="685800" lvl="2"/>
                <a:endParaRPr lang="ru-RU" sz="2000" dirty="0"/>
              </a:p>
              <a:p>
                <a:pPr marL="685800" lvl="2"/>
                <a:endParaRPr lang="ru-RU" sz="2000" dirty="0"/>
              </a:p>
              <a:p>
                <a:pPr marL="685800" lvl="2"/>
                <a:endParaRPr lang="ru-RU" sz="2000" dirty="0"/>
              </a:p>
              <a:p>
                <a:pPr marL="685800" lvl="2"/>
                <a:endParaRPr lang="ru-RU" sz="2000" dirty="0"/>
              </a:p>
              <a:p>
                <a:pPr marL="457200" lvl="2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/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  <m:sub/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latin typeface="Cambria Math"/>
                          </a:rPr>
                          <m:t>𝑡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</a:rPr>
                              <m:t>Ω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,</a:t>
                </a:r>
              </a:p>
              <a:p>
                <a:pPr marL="685800" lvl="2"/>
                <a:r>
                  <a:rPr lang="ru-RU" sz="2000" b="1" dirty="0"/>
                  <a:t>Жесткая регуляризация </a:t>
                </a:r>
                <a:r>
                  <a:rPr lang="en-US" sz="2000" dirty="0"/>
                  <a:t>(unitary RNN)</a:t>
                </a:r>
                <a:endParaRPr lang="ru-RU" sz="2000" dirty="0"/>
              </a:p>
              <a:p>
                <a:pPr marL="285750" lvl="1">
                  <a:buFont typeface="Arial" panose="020B0604020202020204" pitchFamily="34" charset="0"/>
                  <a:buChar char="•"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764704"/>
                <a:ext cx="8852768" cy="5918900"/>
              </a:xfrm>
              <a:blipFill rotWithShape="1">
                <a:blip r:embed="rId2"/>
                <a:stretch>
                  <a:fillRect l="-964" t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90043"/>
            <a:ext cx="52101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7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816" y="188640"/>
            <a:ext cx="8296831" cy="572159"/>
          </a:xfrm>
        </p:spPr>
        <p:txBody>
          <a:bodyPr>
            <a:noAutofit/>
          </a:bodyPr>
          <a:lstStyle/>
          <a:p>
            <a:r>
              <a:rPr lang="ru-RU" sz="2400" b="1" dirty="0"/>
              <a:t>Рекуррентные сети. </a:t>
            </a:r>
            <a:r>
              <a:rPr lang="en-US" sz="2400" b="1" dirty="0"/>
              <a:t>Simple RNN (SRN).</a:t>
            </a:r>
            <a:r>
              <a:rPr lang="ru-RU" sz="2400" b="1" dirty="0"/>
              <a:t>Нормализация</a:t>
            </a:r>
            <a:endParaRPr lang="ru-RU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764704"/>
                <a:ext cx="8852768" cy="59189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b="1" dirty="0"/>
                  <a:t>Проблема</a:t>
                </a:r>
                <a:r>
                  <a:rPr lang="ru-RU" sz="2000" dirty="0"/>
                  <a:t>: обучать набор </a:t>
                </a:r>
                <a:r>
                  <a:rPr lang="ru-RU" sz="2000" dirty="0" err="1"/>
                  <a:t>гипер</a:t>
                </a:r>
                <a:r>
                  <a:rPr lang="ru-RU" sz="2000" dirty="0"/>
                  <a:t> параметров нормализации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2000" dirty="0"/>
                  <a:t>)</a:t>
                </a:r>
                <a:r>
                  <a:rPr lang="en-US" sz="2000" dirty="0"/>
                  <a:t> </a:t>
                </a:r>
                <a:r>
                  <a:rPr lang="ru-RU" sz="2000" dirty="0"/>
                  <a:t>и</a:t>
                </a:r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ru-RU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  <a:ea typeface="Cambria Math"/>
                          </a:rPr>
                          <m:t>𝜸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2000" dirty="0"/>
                  <a:t>) для каждого момента времени по отдельности. </a:t>
                </a:r>
              </a:p>
              <a:p>
                <a:r>
                  <a:rPr lang="ru-RU" sz="2000" b="1" dirty="0"/>
                  <a:t>Нормализация по слою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</a:rPr>
                        <m:t>𝑓</m:t>
                      </m:r>
                      <m:r>
                        <a:rPr lang="en-US" sz="1800" i="1">
                          <a:latin typeface="Cambria Math"/>
                        </a:rPr>
                        <m:t>⁡(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ru-RU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sz="1800" i="1">
                              <a:latin typeface="Cambria Math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sz="1800" i="1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endParaRPr lang="ru-RU" sz="500" dirty="0"/>
              </a:p>
              <a:p>
                <a:pPr marL="0" indent="0">
                  <a:buNone/>
                </a:pPr>
                <a:r>
                  <a:rPr lang="ru-RU" sz="1800" dirty="0"/>
                  <a:t>Параметры </a:t>
                </a:r>
                <a:r>
                  <a:rPr lang="ru-RU" sz="1800" i="1" dirty="0"/>
                  <a:t>g </a:t>
                </a:r>
                <a:r>
                  <a:rPr lang="ru-RU" sz="1800" dirty="0"/>
                  <a:t>и </a:t>
                </a:r>
                <a:r>
                  <a:rPr lang="ru-RU" sz="1800" i="1" dirty="0"/>
                  <a:t>b </a:t>
                </a:r>
                <a:r>
                  <a:rPr lang="ru-RU" sz="1800" dirty="0"/>
                  <a:t>обучаются в ходе обучения сети</a:t>
                </a:r>
                <a:r>
                  <a:rPr lang="en-US" sz="1800" dirty="0"/>
                  <a:t> </a:t>
                </a:r>
                <a:r>
                  <a:rPr lang="ru-RU" sz="1800" dirty="0"/>
                  <a:t>совместно с основными параметрами. 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 	Статистики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𝜇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ru-RU" sz="1800" i="1" dirty="0"/>
                  <a:t> </a:t>
                </a:r>
                <a:r>
                  <a:rPr lang="ru-RU" sz="1800" dirty="0"/>
                  <a:t>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ru-RU" sz="1800" i="1" dirty="0"/>
                  <a:t> </a:t>
                </a:r>
                <a:r>
                  <a:rPr lang="ru-RU" sz="1800" dirty="0"/>
                  <a:t>вычисляются по активациям слоя как</a:t>
                </a:r>
                <a:endParaRPr lang="en-US" sz="1800" dirty="0"/>
              </a:p>
              <a:p>
                <a:endParaRPr lang="en-US" sz="1200" dirty="0"/>
              </a:p>
              <a:p>
                <a:endParaRPr lang="ru-RU" sz="1800" dirty="0"/>
              </a:p>
              <a:p>
                <a:endParaRPr lang="ru-RU" sz="1800" dirty="0"/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:r>
                  <a:rPr lang="ru-RU" sz="1800" dirty="0"/>
                  <a:t>где </a:t>
                </a:r>
                <a:r>
                  <a:rPr lang="ru-RU" sz="1800" i="1" dirty="0"/>
                  <a:t>H </a:t>
                </a:r>
                <a:r>
                  <a:rPr lang="ru-RU" sz="1800" dirty="0"/>
                  <a:t>— размер скрытого слоя</a:t>
                </a:r>
                <a:r>
                  <a:rPr lang="en-US" sz="1800" dirty="0"/>
                  <a:t>,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𝑎</m:t>
                    </m:r>
                    <m:r>
                      <a:rPr lang="en-US" sz="1800" b="0" i="1" dirty="0" smtClean="0">
                        <a:latin typeface="Cambria Math"/>
                      </a:rPr>
                      <m:t>=</m:t>
                    </m:r>
                    <m:r>
                      <a:rPr lang="en-US" sz="1800" i="1">
                        <a:latin typeface="Cambria Math"/>
                      </a:rPr>
                      <m:t>𝑈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+</m:t>
                    </m:r>
                    <m:r>
                      <a:rPr lang="en-US" sz="1800" i="1">
                        <a:latin typeface="Cambria Math"/>
                      </a:rPr>
                      <m:t>𝑊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  <m:r>
                          <a:rPr lang="en-US" sz="18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1800" dirty="0"/>
                  <a:t>. </a:t>
                </a:r>
              </a:p>
              <a:p>
                <a:r>
                  <a:rPr lang="ru-RU" sz="1800" b="1" dirty="0" err="1"/>
                  <a:t>Репараметризация</a:t>
                </a:r>
                <a:r>
                  <a:rPr lang="ru-RU" sz="18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/>
                              </a:rPr>
                              <m:t>𝛾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ru-RU" sz="1800" dirty="0"/>
              </a:p>
              <a:p>
                <a:pPr marL="228600" lvl="1">
                  <a:spcBef>
                    <a:spcPts val="1000"/>
                  </a:spcBef>
                </a:pPr>
                <a:endParaRPr lang="ru-RU" sz="200" dirty="0"/>
              </a:p>
              <a:p>
                <a:pPr marL="228600" lvl="1">
                  <a:spcBef>
                    <a:spcPts val="1000"/>
                  </a:spcBef>
                </a:pPr>
                <a:endParaRPr lang="ru-RU" sz="200" dirty="0"/>
              </a:p>
              <a:p>
                <a:pPr marL="228600" lvl="1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ru-RU" sz="1800" b="1" dirty="0" err="1"/>
                  <a:t>Самонормализующиеся</a:t>
                </a:r>
                <a:r>
                  <a:rPr lang="ru-RU" sz="1800" dirty="0"/>
                  <a:t> сети </a:t>
                </a:r>
                <a:r>
                  <a:rPr lang="en-US" sz="1800" dirty="0"/>
                  <a:t>(SNN)</a:t>
                </a:r>
                <a:endParaRPr lang="ru-RU" sz="1800" dirty="0"/>
              </a:p>
              <a:p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764704"/>
                <a:ext cx="8852768" cy="5918900"/>
              </a:xfrm>
              <a:blipFill rotWithShape="1">
                <a:blip r:embed="rId2"/>
                <a:stretch>
                  <a:fillRect l="-758" t="-515" r="-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60" y="3135897"/>
            <a:ext cx="3668976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721" y="5661248"/>
            <a:ext cx="3681000" cy="85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3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1" y="274638"/>
            <a:ext cx="8435279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сети. </a:t>
            </a:r>
            <a:r>
              <a:rPr lang="en-US" sz="2800" b="1" dirty="0"/>
              <a:t>Long Short-Term Memory (LSTM )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2420888"/>
                <a:ext cx="4248471" cy="39740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sz="2000" i="1" dirty="0"/>
                  <a:t>входной </a:t>
                </a:r>
                <a:r>
                  <a:rPr lang="ru-RU" sz="2000" dirty="0"/>
                  <a:t>(</a:t>
                </a:r>
                <a:r>
                  <a:rPr lang="ru-RU" sz="2000" dirty="0" err="1"/>
                  <a:t>input</a:t>
                </a:r>
                <a:r>
                  <a:rPr lang="ru-RU" sz="2000" dirty="0"/>
                  <a:t> </a:t>
                </a:r>
                <a:r>
                  <a:rPr lang="ru-RU" sz="2000" dirty="0" err="1"/>
                  <a:t>gate</a:t>
                </a:r>
                <a:r>
                  <a:rPr lang="ru-RU" sz="2000" dirty="0"/>
                  <a:t>) – </a:t>
                </a:r>
                <a:br>
                  <a:rPr lang="ru-RU" sz="2000" dirty="0"/>
                </a:br>
                <a:r>
                  <a:rPr lang="ru-RU" sz="2000" dirty="0"/>
                  <a:t>добавление (</a:t>
                </a:r>
                <a:r>
                  <a:rPr lang="en-US" sz="2000" dirty="0"/>
                  <a:t>save gate)</a:t>
                </a:r>
                <a:r>
                  <a:rPr lang="ru-RU" sz="2000" dirty="0"/>
                  <a:t>, </a:t>
                </a:r>
                <a:endParaRPr lang="en-US" sz="2000" dirty="0" smtClean="0"/>
              </a:p>
              <a:p>
                <a:endParaRPr lang="ru-RU" sz="2000" dirty="0"/>
              </a:p>
              <a:p>
                <a:r>
                  <a:rPr lang="ru-RU" sz="2000" i="1" dirty="0"/>
                  <a:t>забывающий </a:t>
                </a:r>
                <a:r>
                  <a:rPr lang="ru-RU" sz="2000" dirty="0"/>
                  <a:t>(</a:t>
                </a:r>
                <a:r>
                  <a:rPr lang="ru-RU" sz="2000" dirty="0" err="1"/>
                  <a:t>forget</a:t>
                </a:r>
                <a:r>
                  <a:rPr lang="ru-RU" sz="2000" dirty="0"/>
                  <a:t> </a:t>
                </a:r>
                <a:r>
                  <a:rPr lang="ru-RU" sz="2000" dirty="0" err="1"/>
                  <a:t>gate</a:t>
                </a:r>
                <a:r>
                  <a:rPr lang="ru-RU" sz="2000" dirty="0"/>
                  <a:t>) – остаточная память </a:t>
                </a:r>
                <a:endParaRPr lang="en-US" sz="2000" dirty="0" smtClean="0"/>
              </a:p>
              <a:p>
                <a:endParaRPr lang="ru-RU" sz="2000" dirty="0"/>
              </a:p>
              <a:p>
                <a:r>
                  <a:rPr lang="ru-RU" sz="2000" i="1" dirty="0"/>
                  <a:t>выходной </a:t>
                </a:r>
                <a:r>
                  <a:rPr lang="ru-RU" sz="2000" dirty="0"/>
                  <a:t>(</a:t>
                </a:r>
                <a:r>
                  <a:rPr lang="ru-RU" sz="2000" dirty="0" err="1"/>
                  <a:t>output</a:t>
                </a:r>
                <a:r>
                  <a:rPr lang="ru-RU" sz="2000" dirty="0"/>
                  <a:t> </a:t>
                </a:r>
                <a:r>
                  <a:rPr lang="ru-RU" sz="2000" dirty="0" err="1"/>
                  <a:t>gate</a:t>
                </a:r>
                <a:r>
                  <a:rPr lang="ru-RU" sz="2000" dirty="0"/>
                  <a:t>)</a:t>
                </a:r>
                <a:r>
                  <a:rPr lang="en-US" sz="2000" dirty="0"/>
                  <a:t> – </a:t>
                </a:r>
                <a:r>
                  <a:rPr lang="ru-RU" sz="2000" dirty="0"/>
                  <a:t/>
                </a:r>
                <a:br>
                  <a:rPr lang="ru-RU" sz="2000" dirty="0"/>
                </a:br>
                <a:r>
                  <a:rPr lang="ru-RU" sz="2000" dirty="0"/>
                  <a:t>внимание (фокусировка) , </a:t>
                </a:r>
              </a:p>
              <a:p>
                <a:endParaRPr lang="ru-RU" sz="2000" dirty="0"/>
              </a:p>
              <a:p>
                <a:r>
                  <a:rPr lang="ru-RU" sz="2000" dirty="0"/>
                  <a:t>Канал</a:t>
                </a:r>
                <a:r>
                  <a:rPr lang="en-US" sz="2000" dirty="0"/>
                  <a:t> </a:t>
                </a:r>
                <a:r>
                  <a:rPr lang="ru-RU" sz="2000" dirty="0"/>
                  <a:t>состояний (память)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Канал скрытых</a:t>
                </a:r>
                <a:br>
                  <a:rPr lang="ru-RU" sz="2000" dirty="0"/>
                </a:br>
                <a:r>
                  <a:rPr lang="ru-RU" sz="2000" dirty="0"/>
                  <a:t>состояний (выход)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2420888"/>
                <a:ext cx="4248471" cy="3974068"/>
              </a:xfrm>
              <a:blipFill>
                <a:blip r:embed="rId2"/>
                <a:stretch>
                  <a:fillRect l="-1004" t="-19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322146"/>
            <a:ext cx="4565337" cy="430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1" y="692696"/>
            <a:ext cx="86871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i="1" u="sng" dirty="0"/>
              <a:t>Проблема </a:t>
            </a:r>
            <a:r>
              <a:rPr lang="en-US" sz="2200" i="1" u="sng" dirty="0"/>
              <a:t>RNN – </a:t>
            </a:r>
            <a:r>
              <a:rPr lang="ru-RU" sz="2200" i="1" u="sng" dirty="0"/>
              <a:t>малая глубина контекста.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Решение – использование одновременно блоков с долгим запоминанием  и с краткосрочным запоминанием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 </a:t>
            </a:r>
            <a:r>
              <a:rPr lang="ru-RU" sz="2200" u="sng" dirty="0"/>
              <a:t>Модуль долгой краткосрочной памяти – модуль </a:t>
            </a:r>
            <a:r>
              <a:rPr lang="en-US" sz="2200" u="sng" dirty="0"/>
              <a:t>LSTM</a:t>
            </a:r>
            <a:endParaRPr lang="ru-RU" sz="22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796136" y="6466964"/>
            <a:ext cx="93610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91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сети. </a:t>
            </a:r>
            <a:r>
              <a:rPr lang="en-US" sz="2800" b="1" dirty="0"/>
              <a:t>Gated recurrent units (GRU</a:t>
            </a:r>
            <a:r>
              <a:rPr lang="ru-RU" sz="2800" b="1" dirty="0"/>
              <a:t> </a:t>
            </a:r>
            <a:r>
              <a:rPr lang="en-US" sz="2800" b="1" dirty="0"/>
              <a:t>)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836712"/>
                <a:ext cx="8424936" cy="5760640"/>
              </a:xfrm>
            </p:spPr>
            <p:txBody>
              <a:bodyPr>
                <a:normAutofit/>
              </a:bodyPr>
              <a:lstStyle/>
              <a:p>
                <a:pPr marL="174625" lvl="1" indent="-163513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ru-RU" sz="2200" u="sng" dirty="0"/>
                  <a:t>Выход ячейки (</a:t>
                </a:r>
                <a:r>
                  <a:rPr lang="en-US" sz="2200" u="sng" dirty="0"/>
                  <a:t>h</a:t>
                </a:r>
                <a:r>
                  <a:rPr lang="ru-RU" sz="2200" u="sng" dirty="0"/>
                  <a:t>) объединяется со скрытым состоянием</a:t>
                </a:r>
                <a:r>
                  <a:rPr lang="en-US" sz="2200" u="sng" dirty="0"/>
                  <a:t> (c)</a:t>
                </a:r>
                <a:endParaRPr lang="ru-RU" sz="2200" i="1" u="sng" dirty="0">
                  <a:latin typeface="Cambria Math"/>
                </a:endParaRPr>
              </a:p>
              <a:p>
                <a:pPr marL="174625" lvl="1" indent="-163513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2000" b="1" i="1" dirty="0"/>
                  <a:t>- фильтр «обновления» (</a:t>
                </a:r>
                <a:r>
                  <a:rPr lang="ru-RU" sz="2000" b="1" i="1" dirty="0" err="1"/>
                  <a:t>update</a:t>
                </a:r>
                <a:r>
                  <a:rPr lang="ru-RU" sz="2000" b="1" i="1" dirty="0"/>
                  <a:t> </a:t>
                </a:r>
                <a:r>
                  <a:rPr lang="ru-RU" sz="2000" b="1" i="1" dirty="0" err="1"/>
                  <a:t>gate</a:t>
                </a:r>
                <a:r>
                  <a:rPr lang="ru-RU" sz="2000" b="1" i="1" dirty="0"/>
                  <a:t>)</a:t>
                </a:r>
                <a:r>
                  <a:rPr lang="en-US" sz="2000" b="1" i="1" dirty="0"/>
                  <a:t> </a:t>
                </a:r>
                <a:r>
                  <a:rPr lang="en-US" sz="2000" dirty="0"/>
                  <a:t>(</a:t>
                </a:r>
                <a:r>
                  <a:rPr lang="ru-RU" sz="2000" dirty="0"/>
                  <a:t>Объединены фильтр забвения и фильтр входа</a:t>
                </a:r>
                <a:r>
                  <a:rPr lang="en-US" sz="2000" dirty="0"/>
                  <a:t>) –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оперделяет</a:t>
                </a:r>
                <a:r>
                  <a:rPr lang="ru-RU" sz="2000" dirty="0"/>
                  <a:t> какую часть памяти нужно перенести дальше с прошлого шага (после обновления состояния </a:t>
                </a:r>
                <a:r>
                  <a:rPr lang="en-US" sz="2000" dirty="0"/>
                  <a:t>h’)</a:t>
                </a:r>
                <a:r>
                  <a:rPr lang="ru-RU" sz="2000" dirty="0"/>
                  <a:t>. </a:t>
                </a:r>
              </a:p>
              <a:p>
                <a:pPr marL="174625" lvl="1" indent="-163513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 dirty="0" smtClean="0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ru-RU" sz="2000" b="1" i="1" dirty="0" err="1"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ru-RU" sz="2000" b="1" i="1" dirty="0"/>
                  <a:t> —фильтр перезагрузки (</a:t>
                </a:r>
                <a:r>
                  <a:rPr lang="ru-RU" sz="2000" b="1" i="1" dirty="0" err="1"/>
                  <a:t>reset</a:t>
                </a:r>
                <a:r>
                  <a:rPr lang="ru-RU" sz="2000" b="1" i="1" dirty="0"/>
                  <a:t> </a:t>
                </a:r>
                <a:r>
                  <a:rPr lang="ru-RU" sz="2000" b="1" i="1" dirty="0" err="1"/>
                  <a:t>gate</a:t>
                </a:r>
                <a:r>
                  <a:rPr lang="ru-RU" sz="2000" b="1" i="1" dirty="0"/>
                  <a:t>) </a:t>
                </a:r>
                <a:r>
                  <a:rPr lang="en-US" sz="2000" b="1" i="1" dirty="0"/>
                  <a:t>–</a:t>
                </a:r>
                <a:r>
                  <a:rPr lang="ru-RU" sz="2000" dirty="0"/>
                  <a:t>какую часть памяти нужно перенести дальше с прошлого шага, но до применения нелинейной функции.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836712"/>
                <a:ext cx="8424936" cy="5760640"/>
              </a:xfrm>
              <a:blipFill rotWithShape="1">
                <a:blip r:embed="rId2"/>
                <a:stretch>
                  <a:fillRect l="-651" t="-6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453559" y="6597352"/>
            <a:ext cx="494705" cy="2042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724128" y="6309320"/>
            <a:ext cx="729431" cy="39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89157"/>
            <a:ext cx="3776452" cy="371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5024"/>
            <a:ext cx="45053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5517232"/>
            <a:ext cx="4400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Определяется то на сколько вход важен </a:t>
            </a:r>
            <a:br>
              <a:rPr lang="ru-RU" dirty="0"/>
            </a:br>
            <a:r>
              <a:rPr lang="ru-RU" dirty="0"/>
              <a:t>сейчас – </a:t>
            </a:r>
            <a:r>
              <a:rPr lang="en-US" dirty="0"/>
              <a:t>update gate </a:t>
            </a:r>
            <a:r>
              <a:rPr lang="ru-RU" dirty="0"/>
              <a:t>и то насколько важен </a:t>
            </a:r>
            <a:br>
              <a:rPr lang="ru-RU" dirty="0"/>
            </a:br>
            <a:r>
              <a:rPr lang="ru-RU" dirty="0"/>
              <a:t>долговременно – </a:t>
            </a:r>
            <a:r>
              <a:rPr lang="en-US" dirty="0"/>
              <a:t>reset gate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99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44414"/>
            <a:ext cx="9180512" cy="736314"/>
          </a:xfrm>
        </p:spPr>
        <p:txBody>
          <a:bodyPr>
            <a:noAutofit/>
          </a:bodyPr>
          <a:lstStyle/>
          <a:p>
            <a:r>
              <a:rPr lang="ru-RU" sz="2600" b="1" dirty="0"/>
              <a:t>Рекуррентные сети. Организация долговременной памяти.</a:t>
            </a:r>
            <a:br>
              <a:rPr lang="ru-RU" sz="2600" b="1" dirty="0"/>
            </a:br>
            <a:r>
              <a:rPr lang="en-US" sz="2600" b="1" dirty="0"/>
              <a:t>Structurally Constrained Recurrent Network, SCRN</a:t>
            </a:r>
            <a:endParaRPr lang="ru-RU" sz="2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96136" y="6466964"/>
            <a:ext cx="93610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>
                <a:spLocks noGrp="1"/>
              </p:cNvSpPr>
              <p:nvPr>
                <p:ph idx="1"/>
              </p:nvPr>
            </p:nvSpPr>
            <p:spPr>
              <a:xfrm>
                <a:off x="229766" y="1124744"/>
                <a:ext cx="8456577" cy="4945380"/>
              </a:xfrm>
            </p:spPr>
            <p:txBody>
              <a:bodyPr/>
              <a:lstStyle/>
              <a:p>
                <a:pPr marL="0" indent="179388"/>
                <a:r>
                  <a:rPr lang="ru-RU" sz="2000" dirty="0"/>
                  <a:t>Это рекуррентная сеть с двумя разными скрытыми уровнями, </a:t>
                </a:r>
                <a:endParaRPr lang="en-US" sz="2000" dirty="0"/>
              </a:p>
              <a:p>
                <a:pPr marL="0" indent="179388"/>
                <a:r>
                  <a:rPr lang="ru-RU" sz="2000" dirty="0"/>
                  <a:t>Уровень поддержки обычного скрытого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 dirty="0" smtClean="0"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000" i="1" dirty="0"/>
                  <a:t> </a:t>
                </a:r>
                <a:r>
                  <a:rPr lang="ru-RU" sz="2000" dirty="0"/>
                  <a:t>с полной рекуррентной матрицей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/>
                      </a:rPr>
                      <m:t>𝑊</m:t>
                    </m:r>
                  </m:oMath>
                </a14:m>
                <a:r>
                  <a:rPr lang="ru-RU" sz="2000" dirty="0"/>
                  <a:t>, а</a:t>
                </a:r>
              </a:p>
              <a:p>
                <a:pPr marL="0" indent="179388"/>
                <a:r>
                  <a:rPr lang="ru-RU" sz="2000" dirty="0"/>
                  <a:t> Уровень поддержки медленно меняющегося контекста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 dirty="0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000" i="1" dirty="0"/>
                  <a:t>  </a:t>
                </a:r>
                <a:r>
                  <a:rPr lang="ru-RU" sz="2000" dirty="0"/>
                  <a:t>с диагональной рекуррентной матрицей.</a:t>
                </a:r>
              </a:p>
              <a:p>
                <a:pPr marL="0" indent="179388"/>
                <a:endParaRPr lang="ru-RU" sz="2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766" y="1124744"/>
                <a:ext cx="8456577" cy="4945380"/>
              </a:xfrm>
              <a:blipFill rotWithShape="1">
                <a:blip r:embed="rId2"/>
                <a:stretch>
                  <a:fillRect l="-793" t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68" y="2945953"/>
            <a:ext cx="6217568" cy="368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45953"/>
            <a:ext cx="30289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7728" y="4108430"/>
                <a:ext cx="24237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−</m:t>
                    </m:r>
                  </m:oMath>
                </a14:m>
                <a:r>
                  <a:rPr lang="ru-RU" i="0" dirty="0">
                    <a:latin typeface="+mj-lt"/>
                  </a:rPr>
                  <a:t>копит</a:t>
                </a:r>
                <a:r>
                  <a:rPr lang="ru-RU" b="0" i="0" dirty="0">
                    <a:latin typeface="+mj-lt"/>
                  </a:rPr>
                  <a:t> медленно </a:t>
                </a:r>
                <a:br>
                  <a:rPr lang="ru-RU" b="0" i="0" dirty="0">
                    <a:latin typeface="+mj-lt"/>
                  </a:rPr>
                </a:br>
                <a:r>
                  <a:rPr lang="ru-RU" b="0" i="0" dirty="0">
                    <a:latin typeface="+mj-lt"/>
                  </a:rPr>
                  <a:t>меняющейся контекст </a:t>
                </a:r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8" y="4108430"/>
                <a:ext cx="2423740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2261" t="-4717" r="-100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11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Принципы организации глубоких рекуррентных сетей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Лекция 6 – Рекуррентные нейронные </a:t>
            </a:r>
            <a:r>
              <a:rPr lang="ru-RU" b="1" dirty="0" smtClean="0"/>
              <a:t>сети</a:t>
            </a:r>
          </a:p>
          <a:p>
            <a:r>
              <a:rPr lang="ru-RU" sz="4400" dirty="0"/>
              <a:t>Основы нейронных сетей. 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369273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Оптимизация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20980" cy="5904656"/>
          </a:xfrm>
        </p:spPr>
        <p:txBody>
          <a:bodyPr>
            <a:normAutofit/>
          </a:bodyPr>
          <a:lstStyle/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Глубокие </a:t>
            </a:r>
            <a:r>
              <a:rPr lang="en-US" b="1" dirty="0"/>
              <a:t>RNN</a:t>
            </a:r>
            <a:r>
              <a:rPr lang="ru-RU" b="1" dirty="0"/>
              <a:t> 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Каждый слой может обучаться со своей скоростью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sz="2000" b="1" dirty="0" err="1"/>
              <a:t>Дропауты</a:t>
            </a:r>
            <a:r>
              <a:rPr lang="ru-RU" sz="2000" b="1" dirty="0"/>
              <a:t> лучше проводить после рекуррентны ячеек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Нормализация после </a:t>
            </a:r>
            <a:r>
              <a:rPr lang="ru-RU" b="1" dirty="0" err="1"/>
              <a:t>дропаутов</a:t>
            </a:r>
            <a:r>
              <a:rPr lang="ru-RU" b="1" dirty="0"/>
              <a:t> (на выходе значения от 0 до 1 – соответствуют каждой букве – но лучше нормализовать их).</a:t>
            </a:r>
            <a:endParaRPr lang="ru-RU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52936"/>
            <a:ext cx="6192688" cy="339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89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Принцип работы рекуррентных сетей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Лекция 6 – Рекуррентные нейронные </a:t>
            </a:r>
            <a:r>
              <a:rPr lang="ru-RU" b="1" dirty="0" smtClean="0"/>
              <a:t>сети</a:t>
            </a:r>
          </a:p>
          <a:p>
            <a:r>
              <a:rPr lang="ru-RU" sz="4400" dirty="0"/>
              <a:t>Основы нейронных сетей. 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324653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Оптимизация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20980" cy="5904656"/>
          </a:xfrm>
        </p:spPr>
        <p:txBody>
          <a:bodyPr>
            <a:normAutofit/>
          </a:bodyPr>
          <a:lstStyle/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Двунаправленная сеть позволяет проходить по массиву с конца и начала, увеличить память в двое</a:t>
            </a:r>
            <a:endParaRPr lang="en-US" b="1" dirty="0"/>
          </a:p>
          <a:p>
            <a:pPr marL="765175" lvl="5" indent="-307975"/>
            <a:r>
              <a:rPr lang="ru-RU" dirty="0"/>
              <a:t>Данное условие необходимо в случае, когда предполагается, что последующий элемент зависит не только от предыдущего, но и отдаленных элементов.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sz="2000" b="1" dirty="0"/>
              <a:t>Примеры использования – расстановка акцентов в тексте, определение эмоциональной окраски 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Распознавание эмоций на видео</a:t>
            </a:r>
            <a:endParaRPr lang="ru-RU" sz="20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31642"/>
            <a:ext cx="3491431" cy="284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Bidirectional R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61048"/>
            <a:ext cx="3629014" cy="237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7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Оптимизация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20980" cy="5904656"/>
          </a:xfrm>
        </p:spPr>
        <p:txBody>
          <a:bodyPr>
            <a:normAutofit/>
          </a:bodyPr>
          <a:lstStyle/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Двунаправленная глубокая сеть позволяет реализовывать сложные взаимосвязи между элементами последовательностей </a:t>
            </a:r>
            <a:endParaRPr lang="en-US" b="1" dirty="0"/>
          </a:p>
        </p:txBody>
      </p:sp>
      <p:pic>
        <p:nvPicPr>
          <p:cNvPr id="4100" name="Picture 4" descr="Deep Bidirectional R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9" y="1700808"/>
            <a:ext cx="3598912" cy="396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-images-1.medium.com/max/800/1*GRQ91HNASB7MAJPTTlVvf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47189"/>
            <a:ext cx="3762375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864" y="5837341"/>
            <a:ext cx="59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использования глубоких двунаправленных сете – </a:t>
            </a:r>
            <a:br>
              <a:rPr lang="ru-RU" dirty="0"/>
            </a:br>
            <a:r>
              <a:rPr lang="ru-RU" dirty="0"/>
              <a:t>восстановление пропущенных слов в предложении </a:t>
            </a:r>
          </a:p>
        </p:txBody>
      </p:sp>
    </p:spTree>
    <p:extLst>
      <p:ext uri="{BB962C8B-B14F-4D97-AF65-F5344CB8AC3E}">
        <p14:creationId xmlns:p14="http://schemas.microsoft.com/office/powerpoint/2010/main" val="25397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Оптимизация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20980" cy="5904656"/>
          </a:xfrm>
        </p:spPr>
        <p:txBody>
          <a:bodyPr>
            <a:normAutofit/>
          </a:bodyPr>
          <a:lstStyle/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Глубокие </a:t>
            </a:r>
            <a:r>
              <a:rPr lang="ru-RU" b="1" dirty="0" err="1" smtClean="0"/>
              <a:t>рекурретные</a:t>
            </a:r>
            <a:r>
              <a:rPr lang="ru-RU" b="1" dirty="0" smtClean="0"/>
              <a:t> сети</a:t>
            </a:r>
            <a:endParaRPr lang="ru-RU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Каждый </a:t>
            </a:r>
            <a:r>
              <a:rPr lang="ru-RU" b="1" dirty="0" smtClean="0"/>
              <a:t>слой </a:t>
            </a:r>
            <a:r>
              <a:rPr lang="ru-RU" b="1" dirty="0"/>
              <a:t>может обучаться со своей скоростью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sz="2000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sz="2000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sz="2000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sz="2000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sz="20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56" y="4061641"/>
            <a:ext cx="4356212" cy="228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076056" y="1556792"/>
            <a:ext cx="39317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ru-RU" dirty="0"/>
              <a:t>Проблема глубоких </a:t>
            </a:r>
            <a:r>
              <a:rPr lang="ru-RU" dirty="0" smtClean="0"/>
              <a:t>рекуррентных сетей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/>
              <a:t>сложность </a:t>
            </a:r>
            <a:br>
              <a:rPr lang="ru-RU" dirty="0"/>
            </a:br>
            <a:r>
              <a:rPr lang="ru-RU" dirty="0"/>
              <a:t>создания большого количества слоев</a:t>
            </a:r>
            <a:br>
              <a:rPr lang="ru-RU" dirty="0"/>
            </a:br>
            <a:r>
              <a:rPr lang="ru-RU" dirty="0"/>
              <a:t>(4-8 рекуррентных слоев)+ </a:t>
            </a:r>
            <a:r>
              <a:rPr lang="ru-RU" dirty="0" err="1"/>
              <a:t>полносвязные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слои и отдельные слои </a:t>
            </a:r>
            <a:r>
              <a:rPr lang="ru-RU" dirty="0" err="1"/>
              <a:t>дропутов</a:t>
            </a:r>
            <a:endParaRPr lang="ru-RU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794" r="3852" b="794"/>
          <a:stretch/>
        </p:blipFill>
        <p:spPr bwMode="auto">
          <a:xfrm>
            <a:off x="81912" y="1790099"/>
            <a:ext cx="4968000" cy="453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63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Архитектуры </a:t>
            </a:r>
            <a:r>
              <a:rPr lang="en-US" sz="3600" b="1" dirty="0" smtClean="0"/>
              <a:t>Encoder-Decoder </a:t>
            </a:r>
            <a:r>
              <a:rPr lang="ru-RU" sz="3600" b="1" dirty="0" smtClean="0"/>
              <a:t>и архитектура с вниманием</a:t>
            </a:r>
            <a:endParaRPr lang="ru-RU" sz="3600" b="1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37041"/>
            <a:ext cx="6639825" cy="406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3508" y="1124744"/>
                <a:ext cx="88569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Основная идея RNN обучаются как будто  для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/>
                      </a:rPr>
                      <m:t>𝑋</m:t>
                    </m:r>
                    <m:r>
                      <a:rPr lang="ru-RU" i="1" dirty="0" smtClean="0">
                        <a:latin typeface="Cambria Math"/>
                      </a:rPr>
                      <m:t> = (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ru-RU" b="0" i="1" dirty="0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 dirty="0" err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ru-RU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) последовательно моделируется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u-RU" i="1" dirty="0" smtClean="0">
                        <a:latin typeface="Cambria Math"/>
                      </a:rPr>
                      <m:t>, </m:t>
                    </m:r>
                    <m:r>
                      <a:rPr lang="ru-RU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ru-RU" i="1" dirty="0" smtClean="0">
                            <a:latin typeface="Cambria Math"/>
                          </a:rPr>
                          <m:t> </m:t>
                        </m:r>
                        <m:r>
                          <a:rPr lang="ru-RU" b="0" i="1" dirty="0" smtClean="0">
                            <a:latin typeface="Cambria Math"/>
                          </a:rPr>
                          <m:t>,</m:t>
                        </m:r>
                        <m:r>
                          <a:rPr lang="ru-RU" i="1" dirty="0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u-RU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…, </m:t>
                    </m:r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&lt;</m:t>
                    </m:r>
                    <m:r>
                      <a:rPr lang="en-US" i="1" dirty="0">
                        <a:latin typeface="Cambria Math"/>
                      </a:rPr>
                      <m:t>𝑇</m:t>
                    </m:r>
                    <m:r>
                      <a:rPr lang="en-US" i="1" dirty="0">
                        <a:latin typeface="Cambria Math"/>
                      </a:rPr>
                      <m:t> 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= </m:t>
                    </m:r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ru-RU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ru-RU" i="1" dirty="0"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latin typeface="Cambria Math"/>
                      </a:rPr>
                      <m:t>…,</m:t>
                    </m:r>
                    <m:r>
                      <a:rPr lang="ru-RU" i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1600" dirty="0"/>
                  <a:t>,</a:t>
                </a:r>
                <a:r>
                  <a:rPr lang="ru-RU" dirty="0"/>
                  <a:t> 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ru-RU" dirty="0"/>
                  <a:t>то есть</a:t>
                </a:r>
                <a:r>
                  <a:rPr lang="en-US" dirty="0"/>
                  <a:t> </a:t>
                </a:r>
                <a:r>
                  <a:rPr lang="ru-RU" dirty="0"/>
                  <a:t>совместное распределение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𝑋</m:t>
                    </m:r>
                    <m:r>
                      <a:rPr lang="en-US" i="1" dirty="0">
                        <a:latin typeface="Cambria Math"/>
                      </a:rPr>
                      <m:t>) = </m:t>
                    </m:r>
                    <m:r>
                      <a:rPr lang="en-US" i="1" dirty="0">
                        <a:latin typeface="Cambria Math"/>
                      </a:rPr>
                      <m:t>𝑝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1)</m:t>
                    </m:r>
                    <m:r>
                      <a:rPr lang="en-US" i="1" dirty="0">
                        <a:latin typeface="Cambria Math"/>
                      </a:rPr>
                      <m:t>𝑝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2 | 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1) …</m:t>
                    </m:r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&lt;</m:t>
                    </m:r>
                    <m:r>
                      <a:rPr lang="en-US" i="1" dirty="0">
                        <a:latin typeface="Cambria Math"/>
                      </a:rPr>
                      <m:t>𝑇</m:t>
                    </m:r>
                    <m:r>
                      <a:rPr lang="en-US" i="1" dirty="0">
                        <a:latin typeface="Cambria Math"/>
                      </a:rPr>
                      <m:t> )</m:t>
                    </m:r>
                  </m:oMath>
                </a14:m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8" y="1124744"/>
                <a:ext cx="8856984" cy="1200329"/>
              </a:xfrm>
              <a:prstGeom prst="rect">
                <a:avLst/>
              </a:prstGeom>
              <a:blipFill>
                <a:blip r:embed="rId3"/>
                <a:stretch>
                  <a:fillRect l="-620" t="-3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41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Сети обработки изображений </a:t>
            </a:r>
            <a:r>
              <a:rPr lang="ru-RU" sz="3600" b="1" dirty="0"/>
              <a:t>с </a:t>
            </a:r>
            <a:r>
              <a:rPr lang="ru-RU" sz="3600" b="1" dirty="0" smtClean="0"/>
              <a:t>рекуррентным «вниманием</a:t>
            </a:r>
            <a:r>
              <a:rPr lang="ru-RU" sz="3600" b="1" dirty="0"/>
              <a:t>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4" y="1052736"/>
            <a:ext cx="8517677" cy="5217443"/>
          </a:xfrm>
        </p:spPr>
        <p:txBody>
          <a:bodyPr>
            <a:normAutofit/>
          </a:bodyPr>
          <a:lstStyle/>
          <a:p>
            <a:r>
              <a:rPr lang="ru-RU" sz="2400" u="sng" dirty="0"/>
              <a:t>Идея анализа  изображений по частям, последовательно при помощи окон</a:t>
            </a:r>
          </a:p>
          <a:p>
            <a:pPr lvl="1"/>
            <a:r>
              <a:rPr lang="ru-RU" sz="2200" b="1" dirty="0"/>
              <a:t>решение на каждой  части принимается заново на основе накопленной информации. </a:t>
            </a:r>
          </a:p>
          <a:p>
            <a:pPr lvl="1"/>
            <a:r>
              <a:rPr lang="ru-RU" sz="2000" i="1" dirty="0"/>
              <a:t>Концепция объединят </a:t>
            </a:r>
            <a:r>
              <a:rPr lang="en-US" sz="2000" i="1" dirty="0"/>
              <a:t>CNN </a:t>
            </a:r>
            <a:r>
              <a:rPr lang="ru-RU" sz="2000" i="1" dirty="0"/>
              <a:t>и </a:t>
            </a:r>
            <a:r>
              <a:rPr lang="en-US" sz="2000" i="1" dirty="0"/>
              <a:t>RNN</a:t>
            </a:r>
            <a:endParaRPr lang="ru-RU" sz="20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996952"/>
            <a:ext cx="3807932" cy="368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32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с «вниманием»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7" cy="5217443"/>
          </a:xfrm>
        </p:spPr>
        <p:txBody>
          <a:bodyPr>
            <a:normAutofit/>
          </a:bodyPr>
          <a:lstStyle/>
          <a:p>
            <a:r>
              <a:rPr lang="ru-RU" sz="2000" i="1" dirty="0" err="1"/>
              <a:t>Spatial</a:t>
            </a:r>
            <a:r>
              <a:rPr lang="ru-RU" sz="2000" i="1" dirty="0"/>
              <a:t> </a:t>
            </a:r>
            <a:r>
              <a:rPr lang="ru-RU" sz="2000" i="1" dirty="0" err="1"/>
              <a:t>Transformer</a:t>
            </a:r>
            <a:r>
              <a:rPr lang="ru-RU" sz="2000" i="1" dirty="0"/>
              <a:t> </a:t>
            </a:r>
            <a:r>
              <a:rPr lang="ru-RU" sz="2000" i="1" dirty="0" err="1"/>
              <a:t>Networks</a:t>
            </a:r>
            <a:r>
              <a:rPr lang="ru-RU" sz="2000" i="1" dirty="0"/>
              <a:t> используют преобразования изображений (например, </a:t>
            </a:r>
            <a:r>
              <a:rPr lang="ru-RU" sz="2000" i="1" dirty="0" err="1"/>
              <a:t>афинные</a:t>
            </a:r>
            <a:r>
              <a:rPr lang="ru-RU" sz="2000" i="1" dirty="0"/>
              <a:t>) чтобы выделять наиболее важные области. 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Другой подход — введение агента, исследующего изображение</a:t>
            </a:r>
          </a:p>
          <a:p>
            <a:pPr lvl="1"/>
            <a:r>
              <a:rPr lang="ru-RU" sz="2000" b="1" dirty="0"/>
              <a:t>агент в каждый момент времени обрабатывает небольшую часть изображения и решает в какую позицию переместить фокус внимания. </a:t>
            </a:r>
          </a:p>
          <a:p>
            <a:pPr lvl="2"/>
            <a:r>
              <a:rPr lang="ru-RU" sz="2000" i="1" dirty="0"/>
              <a:t>Механизмы внимания могут быть использованы для повышения производительности нейронных сетей.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01008"/>
            <a:ext cx="3179810" cy="307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9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Примеры решения задачи с помощью рекуррентных сетей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Лекция 6 – Рекуррентные нейронные </a:t>
            </a:r>
            <a:r>
              <a:rPr lang="ru-RU" b="1" dirty="0" smtClean="0"/>
              <a:t>сети</a:t>
            </a:r>
          </a:p>
          <a:p>
            <a:r>
              <a:rPr lang="ru-RU" sz="4400" dirty="0"/>
              <a:t>Основы нейронных сетей. 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40645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Примеры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268760"/>
            <a:ext cx="513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Предсказание следующего слова – анализ текстов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933056"/>
            <a:ext cx="45624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38092"/>
            <a:ext cx="46196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83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Примеры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65104"/>
            <a:ext cx="7200875" cy="212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4525963"/>
          </a:xfrm>
        </p:spPr>
        <p:txBody>
          <a:bodyPr/>
          <a:lstStyle/>
          <a:p>
            <a:r>
              <a:rPr lang="ru-RU" dirty="0"/>
              <a:t>Машинный перевод и машинное общение </a:t>
            </a:r>
          </a:p>
          <a:p>
            <a:endParaRPr lang="ru-RU" dirty="0"/>
          </a:p>
        </p:txBody>
      </p:sp>
      <p:pic>
        <p:nvPicPr>
          <p:cNvPr id="6146" name="Picture 2" descr="RNN for Machine Trans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33911"/>
            <a:ext cx="6009184" cy="32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7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Примеры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785225" cy="454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1268760"/>
            <a:ext cx="554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Предсказание движения цели – анализ потоков видео</a:t>
            </a:r>
          </a:p>
        </p:txBody>
      </p:sp>
    </p:spTree>
    <p:extLst>
      <p:ext uri="{BB962C8B-B14F-4D97-AF65-F5344CB8AC3E}">
        <p14:creationId xmlns:p14="http://schemas.microsoft.com/office/powerpoint/2010/main" val="24454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Принцип работы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836712"/>
                <a:ext cx="6768752" cy="576064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i="1" dirty="0"/>
                  <a:t>Рекуррентные нейронные сети - это сети, содержащие обратные связи и позволяющие сохранять информацию.</a:t>
                </a:r>
              </a:p>
              <a:p>
                <a:pPr lvl="1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Наличие обратной связи позволяет передавать информацию от одного шага сети к другому.</a:t>
                </a:r>
                <a:endParaRPr lang="en-US" sz="2000" dirty="0"/>
              </a:p>
              <a:p>
                <a:pPr lvl="2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2000" dirty="0"/>
                  <a:t>фрагмент нейронной сети A принимает входное значение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000" dirty="0"/>
                  <a:t> и возвращает значение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ru-RU" sz="2000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000" dirty="0"/>
                  <a:t>. </a:t>
                </a:r>
              </a:p>
              <a:p>
                <a:pPr marL="804863" lvl="2" algn="just">
                  <a:lnSpc>
                    <a:spcPct val="120000"/>
                  </a:lnSpc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ru-RU" sz="2000" dirty="0"/>
                  <a:t>RNN потенциально умеют связывать предыдущую информацию с текущей. </a:t>
                </a:r>
              </a:p>
              <a:p>
                <a:pPr lvl="3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dirty="0"/>
                  <a:t>например, знания о предыдущем кадре видео могут помочь в понимании текущего кадра.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836712"/>
                <a:ext cx="6768752" cy="5760640"/>
              </a:xfrm>
              <a:blipFill>
                <a:blip r:embed="rId2"/>
                <a:stretch>
                  <a:fillRect l="-1350" t="-847" r="-1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habrastorage.org/web/a9b/1e6/40f/a9b1e640f6264b0a902e851eb5f29e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844824"/>
            <a:ext cx="185539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874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Примеры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899428"/>
            <a:ext cx="660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Описание картинки словами и наоборот синтез слов из картинки</a:t>
            </a:r>
          </a:p>
        </p:txBody>
      </p:sp>
      <p:pic>
        <p:nvPicPr>
          <p:cNvPr id="11266" name="Picture 2" descr="https://cdn-images-1.medium.com/max/1200/1*1XaplPNlLfzzLxm1rxT1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5"/>
            <a:ext cx="499923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2649"/>
          <a:stretch/>
        </p:blipFill>
        <p:spPr bwMode="auto">
          <a:xfrm>
            <a:off x="5259762" y="2420888"/>
            <a:ext cx="3888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12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Пример</a:t>
            </a:r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11" y="2204864"/>
            <a:ext cx="8821737" cy="418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1340768"/>
            <a:ext cx="6557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Сети с вниманием, - декодирование всех промежуточных </a:t>
            </a:r>
            <a:br>
              <a:rPr lang="ru-RU" sz="2000" dirty="0"/>
            </a:br>
            <a:r>
              <a:rPr lang="ru-RU" sz="2000" dirty="0"/>
              <a:t>состояний с заданными весами </a:t>
            </a:r>
          </a:p>
        </p:txBody>
      </p:sp>
    </p:spTree>
    <p:extLst>
      <p:ext uri="{BB962C8B-B14F-4D97-AF65-F5344CB8AC3E}">
        <p14:creationId xmlns:p14="http://schemas.microsoft.com/office/powerpoint/2010/main" val="22354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Оптимизация работы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0" y="1340768"/>
            <a:ext cx="6557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Сети с вниманием, - декодирование всех промежуточных </a:t>
            </a:r>
            <a:br>
              <a:rPr lang="ru-RU" sz="2000" dirty="0"/>
            </a:br>
            <a:r>
              <a:rPr lang="ru-RU" sz="2000" dirty="0"/>
              <a:t>состояний с заданными весами 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6027"/>
            <a:ext cx="8229600" cy="343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сети. Пример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79512" y="836712"/>
            <a:ext cx="8424936" cy="5760640"/>
          </a:xfrm>
        </p:spPr>
        <p:txBody>
          <a:bodyPr>
            <a:normAutofit/>
          </a:bodyPr>
          <a:lstStyle/>
          <a:p>
            <a:pPr marL="174625" lvl="1" indent="-16351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Соревновательное описание изображений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453559" y="6597352"/>
            <a:ext cx="494705" cy="2042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724128" y="6309320"/>
            <a:ext cx="729431" cy="39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utoShape 2" descr="ÐÐ°ÑÑÐ¸Ð½ÐºÐ¸ Ð¿Ð¾ Ð·Ð°Ð¿ÑÐ¾ÑÑ modern lstm+ cn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ÐÐ°ÑÑÐ¸Ð½ÐºÐ¸ Ð¿Ð¾ Ð·Ð°Ð¿ÑÐ¾ÑÑ modern lstm+ cn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The MLP Mode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21" y="1268760"/>
            <a:ext cx="8483799" cy="385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2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Архитектура </a:t>
            </a:r>
            <a:r>
              <a:rPr lang="en-US" sz="3600" b="1" dirty="0"/>
              <a:t>GNMT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5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69317"/>
            <a:ext cx="4119468" cy="589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51037" y="980728"/>
            <a:ext cx="442096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нижний слой, двунаправленный, чтобы не потерять контекст слова как слева, так и справа;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8 слоев </a:t>
            </a:r>
            <a:r>
              <a:rPr lang="en-US" dirty="0"/>
              <a:t>LSTM </a:t>
            </a:r>
            <a:r>
              <a:rPr lang="ru-RU" dirty="0"/>
              <a:t>ячеек с суммированием результатов – для определения внимания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использования </a:t>
            </a:r>
            <a:r>
              <a:rPr lang="ru-RU" dirty="0" err="1"/>
              <a:t>энкодера</a:t>
            </a:r>
            <a:r>
              <a:rPr lang="ru-RU" dirty="0"/>
              <a:t> для одно языка и </a:t>
            </a:r>
            <a:br>
              <a:rPr lang="ru-RU" dirty="0"/>
            </a:br>
            <a:r>
              <a:rPr lang="ru-RU" dirty="0"/>
              <a:t>декодера для другого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Использование остаточных  слоев </a:t>
            </a:r>
            <a:br>
              <a:rPr lang="ru-RU" dirty="0"/>
            </a:br>
            <a:r>
              <a:rPr lang="ru-RU" dirty="0"/>
              <a:t>позволяет обучать до 8 слоев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02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Принцип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1462" y="764704"/>
            <a:ext cx="8784976" cy="5544616"/>
          </a:xfrm>
        </p:spPr>
        <p:txBody>
          <a:bodyPr>
            <a:normAutofit/>
          </a:bodyPr>
          <a:lstStyle/>
          <a:p>
            <a:pPr marL="263525" indent="-263525"/>
            <a:r>
              <a:rPr lang="ru-RU" sz="2400" dirty="0"/>
              <a:t>Рекуррентную сеть можно рассматривать, как несколько копий одной и той же сети, каждая из которых передает информацию последующей копии. </a:t>
            </a:r>
            <a:endParaRPr lang="en-US" sz="2400" dirty="0"/>
          </a:p>
          <a:p>
            <a:pPr marL="663575" lvl="1" indent="-263525"/>
            <a:r>
              <a:rPr lang="ru-RU" sz="2000" dirty="0"/>
              <a:t>смысл рекуррентной сети в определении разности коэффициентов в каждом проходе.</a:t>
            </a:r>
          </a:p>
          <a:p>
            <a:pPr marL="663575" lvl="1" indent="-263525"/>
            <a:r>
              <a:rPr lang="ru-RU" sz="2000" dirty="0"/>
              <a:t>RNN называются рекуррентными, потому что они выполняют одну и ту же задачу для каждого элемента последовательности, причем выход зависит от предыдущих вычислений.</a:t>
            </a:r>
            <a:r>
              <a:rPr lang="ru-RU" sz="1600" dirty="0"/>
              <a:t> </a:t>
            </a:r>
          </a:p>
        </p:txBody>
      </p:sp>
      <p:pic>
        <p:nvPicPr>
          <p:cNvPr id="5124" name="Picture 4" descr="https://habrastorage.org/web/5c8/0fa/c22/5c80fac224d449209d888d18ea1111a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72" y="3675022"/>
            <a:ext cx="6336705" cy="166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habrastorage.org/web/67b/04f/73b/67b04f73b4c34ba38edfa207e09de07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401156"/>
            <a:ext cx="3496017" cy="131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05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 </a:t>
            </a:r>
            <a:r>
              <a:rPr lang="en-US" sz="2800" b="1" dirty="0"/>
              <a:t>(RNN)</a:t>
            </a:r>
            <a:r>
              <a:rPr lang="ru-RU" sz="2800" b="1" dirty="0"/>
              <a:t>. Примеры организаций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12968" cy="5544616"/>
          </a:xfrm>
        </p:spPr>
        <p:txBody>
          <a:bodyPr>
            <a:normAutofit/>
          </a:bodyPr>
          <a:lstStyle/>
          <a:p>
            <a:pPr marL="273050" indent="-254000"/>
            <a:r>
              <a:rPr lang="ru-RU" sz="2000" dirty="0" err="1"/>
              <a:t>one-to-one</a:t>
            </a:r>
            <a:r>
              <a:rPr lang="ru-RU" sz="2000" dirty="0"/>
              <a:t> (а) все ячейки независимы</a:t>
            </a:r>
          </a:p>
          <a:p>
            <a:pPr marL="273050" indent="-254000"/>
            <a:r>
              <a:rPr lang="en-US" sz="2000" dirty="0"/>
              <a:t>one-to-many</a:t>
            </a:r>
            <a:r>
              <a:rPr lang="ru-RU" sz="2000" dirty="0"/>
              <a:t> (б) напр., аннотирование картинок: на входе картинка, на выходе текст(последовательность);</a:t>
            </a:r>
          </a:p>
          <a:p>
            <a:pPr marL="273050" indent="-254000"/>
            <a:r>
              <a:rPr lang="ru-RU" sz="2000" dirty="0" err="1"/>
              <a:t>many-to-one</a:t>
            </a:r>
            <a:r>
              <a:rPr lang="ru-RU" sz="2000" dirty="0"/>
              <a:t> (в) задачи классификации последовательностей; </a:t>
            </a:r>
            <a:br>
              <a:rPr lang="ru-RU" sz="2000" dirty="0"/>
            </a:br>
            <a:r>
              <a:rPr lang="ru-RU" sz="2000" dirty="0"/>
              <a:t>напр., анализ тональности (</a:t>
            </a:r>
            <a:r>
              <a:rPr lang="ru-RU" sz="2000" dirty="0" err="1"/>
              <a:t>sentiment</a:t>
            </a:r>
            <a:r>
              <a:rPr lang="ru-RU" sz="2000" dirty="0"/>
              <a:t> </a:t>
            </a:r>
            <a:r>
              <a:rPr lang="ru-RU" sz="2000" dirty="0" err="1"/>
              <a:t>analysis</a:t>
            </a:r>
            <a:r>
              <a:rPr lang="ru-RU" sz="2000" dirty="0"/>
              <a:t>);</a:t>
            </a:r>
          </a:p>
          <a:p>
            <a:pPr marL="273050" indent="-254000"/>
            <a:r>
              <a:rPr lang="en-US" sz="2000" dirty="0"/>
              <a:t>many-to</a:t>
            </a:r>
            <a:r>
              <a:rPr lang="ru-RU" sz="2000" dirty="0"/>
              <a:t>-</a:t>
            </a:r>
            <a:r>
              <a:rPr lang="en-US" sz="2000" dirty="0"/>
              <a:t>many</a:t>
            </a:r>
            <a:r>
              <a:rPr lang="ru-RU" sz="2000" dirty="0"/>
              <a:t> (</a:t>
            </a:r>
            <a:r>
              <a:rPr lang="ru-RU" sz="2000" i="1" dirty="0"/>
              <a:t>г</a:t>
            </a:r>
            <a:r>
              <a:rPr lang="ru-RU" sz="2000" dirty="0"/>
              <a:t>)  из одной послед. другую; напр. системы машинного перевода, логовые системы (вход — реплика собеседника, выход — своя собственная реплика);</a:t>
            </a:r>
          </a:p>
          <a:p>
            <a:pPr marL="273050" indent="-254000"/>
            <a:r>
              <a:rPr lang="en-US" sz="2000" dirty="0"/>
              <a:t>Synchronized</a:t>
            </a:r>
            <a:r>
              <a:rPr lang="ru-RU" sz="2000" dirty="0"/>
              <a:t> </a:t>
            </a:r>
            <a:r>
              <a:rPr lang="ru-RU" sz="2000" dirty="0" err="1"/>
              <a:t>many-to-many</a:t>
            </a:r>
            <a:r>
              <a:rPr lang="ru-RU" sz="2000" dirty="0"/>
              <a:t> (</a:t>
            </a:r>
            <a:r>
              <a:rPr lang="ru-RU" sz="2000" i="1" dirty="0"/>
              <a:t>д</a:t>
            </a:r>
            <a:r>
              <a:rPr lang="ru-RU" sz="2000" dirty="0"/>
              <a:t>)  - независимо каждый вход, но с передачей состояния (напр. обработка видео).</a:t>
            </a:r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33462"/>
            <a:ext cx="7267534" cy="208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1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 </a:t>
            </a:r>
            <a:r>
              <a:rPr lang="en-US" sz="2800" b="1" dirty="0"/>
              <a:t>(RNN)</a:t>
            </a:r>
            <a:r>
              <a:rPr lang="ru-RU" sz="2800" b="1" dirty="0"/>
              <a:t>. Принцип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692696"/>
            <a:ext cx="8748972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u="sng" dirty="0"/>
              <a:t>Принцип работы рекуррентных нейронных сетей основан на  </a:t>
            </a:r>
            <a:r>
              <a:rPr lang="ru-RU" sz="2400" i="1" u="sng" dirty="0"/>
              <a:t>запоминании  и использовании в обучении </a:t>
            </a:r>
            <a:r>
              <a:rPr lang="ru-RU" sz="2400" u="sng" dirty="0"/>
              <a:t>истории приходящих на вход данных</a:t>
            </a:r>
          </a:p>
          <a:p>
            <a:pPr lvl="1"/>
            <a:r>
              <a:rPr lang="ru-RU" sz="2000" i="1" dirty="0"/>
              <a:t>Сохраненные состояния используются  для предсказания будущих элементов последовательности.</a:t>
            </a:r>
          </a:p>
          <a:p>
            <a:pPr lvl="1"/>
            <a:r>
              <a:rPr lang="ru-RU" sz="2200" b="1" dirty="0"/>
              <a:t>Нейроны имеют связь со своими предыдущими состояниями себя и других нейронов того же слоя. </a:t>
            </a:r>
          </a:p>
          <a:p>
            <a:pPr lvl="2"/>
            <a:r>
              <a:rPr lang="ru-RU" sz="2000" dirty="0"/>
              <a:t>это позволяет отразить зависимость переменной от своих значений в разные моменты времени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83" y="3939750"/>
            <a:ext cx="3529280" cy="2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09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</a:t>
            </a:r>
            <a:r>
              <a:rPr lang="en-US" sz="2800" b="1" dirty="0"/>
              <a:t> (RNN)</a:t>
            </a:r>
            <a:r>
              <a:rPr lang="ru-RU" sz="2800" b="1" dirty="0"/>
              <a:t>. Принцип работы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692696"/>
                <a:ext cx="8748972" cy="576064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000" dirty="0"/>
                  <a:t>В рекуррентных нейронных сетях текущее состояние предсказывается как функцию предыдущих</a:t>
                </a:r>
                <a:endParaRPr lang="en-US" sz="2000" dirty="0"/>
              </a:p>
              <a:p>
                <a:pPr marL="1506538"/>
                <a:r>
                  <a:rPr lang="ru-RU" sz="2000" b="0" dirty="0"/>
                  <a:t>текущее состояние 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</m:eqAr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ru-RU" sz="2000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b="0" dirty="0"/>
                  <a:t> </a:t>
                </a:r>
                <a:r>
                  <a:rPr lang="ru-RU" sz="2000" b="0" dirty="0"/>
                  <a:t> </a:t>
                </a:r>
              </a:p>
              <a:p>
                <a:pPr marL="1506538">
                  <a:spcBef>
                    <a:spcPts val="0"/>
                  </a:spcBef>
                </a:pPr>
                <a:r>
                  <a:rPr lang="ru-RU" sz="2000" b="0" dirty="0"/>
                  <a:t>Предыдущее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ru-RU" sz="2000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endParaRPr lang="en-US" sz="2000" b="0" dirty="0"/>
              </a:p>
              <a:p>
                <a:pPr marL="1506538"/>
                <a:r>
                  <a:rPr lang="ru-RU" sz="2000" dirty="0"/>
                  <a:t>Начальное состояние сети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>
                  <a:lnSpc>
                    <a:spcPct val="120000"/>
                  </a:lnSpc>
                </a:pPr>
                <a:r>
                  <a:rPr lang="ru-RU" sz="2000" dirty="0"/>
                  <a:t>Результат текущего предсказания сравнивается с соответствующим элементом последовательности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)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692696"/>
                <a:ext cx="8748972" cy="5760640"/>
              </a:xfrm>
              <a:blipFill rotWithShape="1">
                <a:blip r:embed="rId2"/>
                <a:stretch>
                  <a:fillRect l="-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29000"/>
            <a:ext cx="6590662" cy="283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6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94123"/>
            <a:ext cx="4629376" cy="230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</a:t>
            </a:r>
            <a:r>
              <a:rPr lang="en-US" sz="3200" b="1" dirty="0"/>
              <a:t>Simple RNN (SRN)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692696"/>
                <a:ext cx="8820980" cy="50405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300" b="1" dirty="0"/>
                  <a:t>RNN </a:t>
                </a:r>
                <a:r>
                  <a:rPr lang="ru-RU" sz="2300" b="1" dirty="0"/>
                  <a:t>представляет собой сеть со скользящим окном длины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latin typeface="Cambria Math"/>
                      </a:rPr>
                      <m:t>𝒎</m:t>
                    </m:r>
                  </m:oMath>
                </a14:m>
                <a:r>
                  <a:rPr lang="ru-RU" sz="2300" b="1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sz="2000" dirty="0"/>
                  <a:t>На каждом шаге</a:t>
                </a:r>
                <a:r>
                  <a:rPr lang="en-US" sz="2000" dirty="0"/>
                  <a:t> t:</a:t>
                </a:r>
                <a:endParaRPr lang="ru-RU" sz="20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𝑉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ru-RU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b="0" dirty="0"/>
                  <a:t>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𝑊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</a:rPr>
                        <m:t>𝑈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</a:rPr>
                        <m:t>𝑏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88900" indent="0">
                  <a:lnSpc>
                    <a:spcPct val="120000"/>
                  </a:lnSpc>
                  <a:buNone/>
                </a:pPr>
                <a:r>
                  <a:rPr lang="ru-RU" sz="2000" dirty="0"/>
                  <a:t>где </a:t>
                </a:r>
                <a:endParaRPr lang="en-US" sz="20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 – </a:t>
                </a:r>
                <a:r>
                  <a:rPr lang="ru-RU" sz="1800" dirty="0"/>
                  <a:t>выходное значение на шаге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𝑡</m:t>
                    </m:r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=(1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𝑑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  <m:r>
                      <m:rPr>
                        <m:nor/>
                      </m:rPr>
                      <a:rPr lang="ru-RU" sz="1800" dirty="0" smtClean="0"/>
                      <m:t>,</m:t>
                    </m:r>
                  </m:oMath>
                </a14:m>
                <a:endParaRPr lang="ru-RU" sz="1800" b="0" i="1" dirty="0">
                  <a:latin typeface="Cambria Math"/>
                </a:endParaRPr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/>
                  <a:t> –</a:t>
                </a:r>
                <a:r>
                  <a:rPr lang="ru-RU" sz="1800" b="0" i="0" dirty="0">
                    <a:latin typeface="+mj-lt"/>
                  </a:rPr>
                  <a:t> входное состояние сети</a:t>
                </a:r>
                <a:r>
                  <a:rPr lang="en-US" sz="1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=(1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𝑑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/>
                  <a:t>, </a:t>
                </a:r>
                <a:endParaRPr lang="en-US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 – </a:t>
                </a:r>
                <a:r>
                  <a:rPr lang="ru-RU" sz="1800" dirty="0"/>
                  <a:t>скрытое состояние сети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=(1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𝑚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,</a:t>
                </a:r>
                <a:endParaRPr lang="ru-RU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W </a:t>
                </a:r>
                <a:r>
                  <a:rPr lang="ru-RU" sz="1800" dirty="0"/>
                  <a:t> </a:t>
                </a:r>
                <a:r>
                  <a:rPr lang="en-US" sz="1800" dirty="0"/>
                  <a:t>– </a:t>
                </a:r>
                <a:r>
                  <a:rPr lang="ru-RU" sz="1800" dirty="0"/>
                  <a:t>матрица весов предыстории</a:t>
                </a:r>
                <a:r>
                  <a:rPr lang="en-US" sz="1800" dirty="0"/>
                  <a:t> </a:t>
                </a:r>
                <a:r>
                  <a:rPr lang="ru-RU" sz="1800" dirty="0"/>
                  <a:t>(рекуррентных)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</m:t>
                    </m:r>
                    <m:r>
                      <a:rPr lang="en-US" sz="1800" b="0" i="1" dirty="0" smtClean="0">
                        <a:latin typeface="Cambria Math"/>
                      </a:rPr>
                      <m:t>𝑚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𝑚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,</a:t>
                </a:r>
                <a:endParaRPr lang="ru-RU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ru-RU" sz="1800" dirty="0"/>
                  <a:t> </a:t>
                </a:r>
                <a:r>
                  <a:rPr lang="en-US" sz="1800" dirty="0"/>
                  <a:t>U   – </a:t>
                </a:r>
                <a:r>
                  <a:rPr lang="ru-RU" sz="1800" dirty="0"/>
                  <a:t>матрица весов преобразования входов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</m:t>
                    </m:r>
                    <m:r>
                      <a:rPr lang="en-US" sz="1800" b="0" i="1" dirty="0" smtClean="0">
                        <a:latin typeface="Cambria Math"/>
                      </a:rPr>
                      <m:t>𝑑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𝑚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,</a:t>
                </a:r>
                <a:endParaRPr lang="ru-RU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V </a:t>
                </a:r>
                <a:r>
                  <a:rPr lang="ru-RU" sz="1800" dirty="0"/>
                  <a:t> </a:t>
                </a:r>
                <a:r>
                  <a:rPr lang="en-US" sz="1800" dirty="0"/>
                  <a:t> – </a:t>
                </a:r>
                <a:r>
                  <a:rPr lang="ru-RU" sz="1800" dirty="0"/>
                  <a:t>матрица весов преобразования </a:t>
                </a:r>
                <a:r>
                  <a:rPr lang="en-US" sz="1800" dirty="0"/>
                  <a:t> </a:t>
                </a:r>
                <a:r>
                  <a:rPr lang="ru-RU" sz="1800" dirty="0"/>
                  <a:t>выходов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</m:t>
                    </m:r>
                    <m:r>
                      <a:rPr lang="en-US" sz="1800" b="0" i="1" dirty="0" smtClean="0">
                        <a:latin typeface="Cambria Math"/>
                      </a:rPr>
                      <m:t>𝑚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𝑑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,</a:t>
                </a:r>
                <a:endParaRPr lang="ru-RU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f   </a:t>
                </a:r>
                <a:r>
                  <a:rPr lang="ru-RU" sz="1800" dirty="0"/>
                  <a:t> </a:t>
                </a:r>
                <a:r>
                  <a:rPr lang="en-US" sz="1800" dirty="0"/>
                  <a:t>– </a:t>
                </a:r>
                <a:r>
                  <a:rPr lang="ru-RU" sz="1800" dirty="0"/>
                  <a:t>функции активации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tanh</m:t>
                    </m:r>
                  </m:oMath>
                </a14:m>
                <a:endParaRPr lang="en-US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g   – </a:t>
                </a:r>
                <a:r>
                  <a:rPr lang="ru-RU" sz="1800" dirty="0"/>
                  <a:t>функции активации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𝑠𝑜𝑓𝑡𝑚𝑎𝑥</m:t>
                    </m:r>
                  </m:oMath>
                </a14:m>
                <a:endParaRPr lang="en-US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 – </a:t>
                </a:r>
                <a:r>
                  <a:rPr lang="ru-RU" sz="1800" dirty="0"/>
                  <a:t>функция блока </a:t>
                </a:r>
                <a:r>
                  <a:rPr lang="en-US" sz="1800" dirty="0"/>
                  <a:t>RNN </a:t>
                </a:r>
              </a:p>
              <a:p>
                <a:pPr marL="268288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𝑏</m:t>
                    </m:r>
                    <m:r>
                      <a:rPr lang="en-US" sz="1800" i="1" dirty="0" smtClean="0">
                        <a:latin typeface="Cambria Math"/>
                      </a:rPr>
                      <m:t>,</m:t>
                    </m:r>
                    <m:r>
                      <a:rPr lang="en-US" sz="1800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sz="1800" dirty="0"/>
                  <a:t>  – </a:t>
                </a:r>
                <a:r>
                  <a:rPr lang="ru-RU" sz="1800" dirty="0"/>
                  <a:t>свободные параметры (сдвиги)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692696"/>
                <a:ext cx="8820980" cy="5040560"/>
              </a:xfrm>
              <a:blipFill rotWithShape="1">
                <a:blip r:embed="rId3"/>
                <a:stretch>
                  <a:fillRect l="-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89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</a:t>
            </a:r>
            <a:r>
              <a:rPr lang="en-US" sz="3200" b="1" dirty="0"/>
              <a:t>Simple RNN (SRN)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20980" cy="5904656"/>
          </a:xfrm>
        </p:spPr>
        <p:txBody>
          <a:bodyPr>
            <a:normAutofit/>
          </a:bodyPr>
          <a:lstStyle/>
          <a:p>
            <a:pPr marL="363538" lvl="4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Проблема взрывания градиента» (</a:t>
            </a:r>
            <a:r>
              <a:rPr lang="en-US" b="1" dirty="0"/>
              <a:t>exploding gradients</a:t>
            </a:r>
            <a:r>
              <a:rPr lang="ru-RU" b="1" dirty="0"/>
              <a:t>)</a:t>
            </a:r>
          </a:p>
          <a:p>
            <a:pPr marL="820738" lvl="5" indent="-342900">
              <a:spcBef>
                <a:spcPts val="600"/>
              </a:spcBef>
            </a:pPr>
            <a:r>
              <a:rPr lang="ru-RU" dirty="0"/>
              <a:t>За счет того, что одни и те же веса оптимизируются на каждом шаге </a:t>
            </a:r>
            <a:r>
              <a:rPr lang="en-US" dirty="0"/>
              <a:t>t</a:t>
            </a:r>
          </a:p>
          <a:p>
            <a:pPr marL="820738" lvl="5" indent="-342900">
              <a:spcBef>
                <a:spcPts val="600"/>
              </a:spcBef>
            </a:pPr>
            <a:r>
              <a:rPr lang="ru-RU" dirty="0"/>
              <a:t>Слишком большой градиент может привести к экспоненциальному росту величины веса</a:t>
            </a:r>
          </a:p>
          <a:p>
            <a:pPr marL="820738" lvl="5" indent="-342900">
              <a:spcBef>
                <a:spcPts val="600"/>
              </a:spcBef>
            </a:pPr>
            <a:r>
              <a:rPr lang="ru-RU" dirty="0"/>
              <a:t>Если матрица такова, что норма градиента растет слишком быстро, то при проходе через </a:t>
            </a:r>
            <a:r>
              <a:rPr lang="ru-RU" i="1" dirty="0"/>
              <a:t>T </a:t>
            </a:r>
            <a:r>
              <a:rPr lang="ru-RU" dirty="0"/>
              <a:t>слоев эта норма возрастет экспоненциально от </a:t>
            </a:r>
            <a:r>
              <a:rPr lang="ru-RU" i="1" dirty="0"/>
              <a:t>T</a:t>
            </a:r>
            <a:endParaRPr lang="ru-RU" dirty="0"/>
          </a:p>
          <a:p>
            <a:pPr marL="268288" lvl="2">
              <a:spcBef>
                <a:spcPts val="600"/>
              </a:spcBef>
            </a:pPr>
            <a:r>
              <a:rPr lang="ru-RU" sz="2000" b="1" dirty="0"/>
              <a:t>Проблема «вымывания» градиента </a:t>
            </a:r>
            <a:r>
              <a:rPr lang="en-US" sz="2000" b="1" dirty="0"/>
              <a:t>(gradient vanishing</a:t>
            </a:r>
            <a:r>
              <a:rPr lang="ru-RU" sz="2000" b="1" dirty="0"/>
              <a:t>)</a:t>
            </a:r>
          </a:p>
          <a:p>
            <a:pPr marL="725488" lvl="3">
              <a:spcBef>
                <a:spcPts val="600"/>
              </a:spcBef>
            </a:pPr>
            <a:r>
              <a:rPr lang="ru-RU" dirty="0"/>
              <a:t>Ограниченная функция активации может быстро насытится при большой глубине контекста сет и ее производная будет 0 – то есть обучения не будет</a:t>
            </a:r>
          </a:p>
          <a:p>
            <a:pPr marL="268288" lvl="2">
              <a:spcBef>
                <a:spcPts val="600"/>
              </a:spcBef>
            </a:pPr>
            <a:r>
              <a:rPr lang="ru-RU" sz="2000" b="1" dirty="0"/>
              <a:t>Проблема ограниченной глубины анализа истории.</a:t>
            </a:r>
          </a:p>
          <a:p>
            <a:pPr marL="839788" lvl="3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u="sng" dirty="0"/>
              <a:t>Влияние текущего входа затухает экспоненциально по мере удаления.</a:t>
            </a:r>
          </a:p>
          <a:p>
            <a:pPr marL="839788" lvl="4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i="1" dirty="0"/>
              <a:t>Проблема ограниченной глубины анализа истории (контекста, например 20-30 слов в тексте).</a:t>
            </a:r>
            <a:endParaRPr lang="en-US" i="1" dirty="0"/>
          </a:p>
          <a:p>
            <a:pPr marL="496888" lvl="4" indent="0">
              <a:spcBef>
                <a:spcPts val="600"/>
              </a:spcBef>
              <a:buNone/>
            </a:pPr>
            <a:endParaRPr lang="en-US" dirty="0"/>
          </a:p>
          <a:p>
            <a:pPr marL="496888" lvl="4" indent="0">
              <a:spcBef>
                <a:spcPts val="600"/>
              </a:spcBef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04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992</Words>
  <Application>Microsoft Office PowerPoint</Application>
  <PresentationFormat>Экран (4:3)</PresentationFormat>
  <Paragraphs>204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Arial</vt:lpstr>
      <vt:lpstr>Calibri</vt:lpstr>
      <vt:lpstr>Cambria Math</vt:lpstr>
      <vt:lpstr>Тема Office</vt:lpstr>
      <vt:lpstr>Основы нейронных сетей. </vt:lpstr>
      <vt:lpstr>Принцип работы рекуррентных сетей</vt:lpstr>
      <vt:lpstr>Рекуррентные сети (RNN). Принцип работы</vt:lpstr>
      <vt:lpstr>Рекуррентные сети (RNN). Принцип работы</vt:lpstr>
      <vt:lpstr>Рекуррентные сети (RNN). Примеры организаций</vt:lpstr>
      <vt:lpstr>Рекуррентные сети (RNN). Принцип работы</vt:lpstr>
      <vt:lpstr>Рекуррентные сети (RNN). Принцип работы</vt:lpstr>
      <vt:lpstr>Рекуррентные сети. Simple RNN (SRN)</vt:lpstr>
      <vt:lpstr>Рекуррентные сети. Simple RNN (SRN)</vt:lpstr>
      <vt:lpstr>Рекуррентные сети. Simple RNN (SRN)</vt:lpstr>
      <vt:lpstr>Рекуррентные сети. Simple RNN (SRN)</vt:lpstr>
      <vt:lpstr>Рекуррентные сети. Ограниченное обучение (truncated back propagation)</vt:lpstr>
      <vt:lpstr>Рекуррентные сети. Методы оптимизации обучения</vt:lpstr>
      <vt:lpstr>Рекуррентные сети. Simple RNN (SRN).Нормализация</vt:lpstr>
      <vt:lpstr>Рекуррентные сети. Long Short-Term Memory (LSTM )</vt:lpstr>
      <vt:lpstr>Рекуррентные сети. Gated recurrent units (GRU )</vt:lpstr>
      <vt:lpstr>Рекуррентные сети. Организация долговременной памяти. Structurally Constrained Recurrent Network, SCRN</vt:lpstr>
      <vt:lpstr>Принципы организации глубоких рекуррентных сетей</vt:lpstr>
      <vt:lpstr>Рекуррентные сети. Оптимизация работы</vt:lpstr>
      <vt:lpstr>Рекуррентные сети. Оптимизация работы</vt:lpstr>
      <vt:lpstr>Рекуррентные сети. Оптимизация работы</vt:lpstr>
      <vt:lpstr>Рекуррентные сети. Оптимизация работы</vt:lpstr>
      <vt:lpstr>Архитектуры Encoder-Decoder и архитектура с вниманием</vt:lpstr>
      <vt:lpstr>Сети обработки изображений с рекуррентным «вниманием»</vt:lpstr>
      <vt:lpstr>Сети с «вниманием»</vt:lpstr>
      <vt:lpstr>Примеры решения задачи с помощью рекуррентных сетей</vt:lpstr>
      <vt:lpstr>Рекуррентные сети (RNN). Примеры</vt:lpstr>
      <vt:lpstr>Рекуррентные сети (RNN). Примеры</vt:lpstr>
      <vt:lpstr>Рекуррентные сети (RNN). Примеры</vt:lpstr>
      <vt:lpstr>Рекуррентные сети (RNN). Примеры</vt:lpstr>
      <vt:lpstr>Рекуррентные сети. Пример</vt:lpstr>
      <vt:lpstr>Рекуррентные сети. Оптимизация работы</vt:lpstr>
      <vt:lpstr>Рекуррентные сети. Пример</vt:lpstr>
      <vt:lpstr>Архитектура GNMT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Ronkin</cp:lastModifiedBy>
  <cp:revision>94</cp:revision>
  <dcterms:created xsi:type="dcterms:W3CDTF">2018-10-10T04:01:25Z</dcterms:created>
  <dcterms:modified xsi:type="dcterms:W3CDTF">2020-10-22T10:33:39Z</dcterms:modified>
</cp:coreProperties>
</file>